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9"/>
  </p:notesMasterIdLst>
  <p:handoutMasterIdLst>
    <p:handoutMasterId r:id="rId40"/>
  </p:handoutMasterIdLst>
  <p:sldIdLst>
    <p:sldId id="361" r:id="rId3"/>
    <p:sldId id="362" r:id="rId4"/>
    <p:sldId id="393" r:id="rId5"/>
    <p:sldId id="390" r:id="rId6"/>
    <p:sldId id="259" r:id="rId7"/>
    <p:sldId id="304" r:id="rId8"/>
    <p:sldId id="391" r:id="rId9"/>
    <p:sldId id="363" r:id="rId10"/>
    <p:sldId id="305" r:id="rId11"/>
    <p:sldId id="306" r:id="rId12"/>
    <p:sldId id="307" r:id="rId13"/>
    <p:sldId id="392" r:id="rId14"/>
    <p:sldId id="364" r:id="rId15"/>
    <p:sldId id="365" r:id="rId16"/>
    <p:sldId id="366" r:id="rId17"/>
    <p:sldId id="367" r:id="rId18"/>
    <p:sldId id="368" r:id="rId19"/>
    <p:sldId id="308" r:id="rId20"/>
    <p:sldId id="369" r:id="rId21"/>
    <p:sldId id="262" r:id="rId22"/>
    <p:sldId id="371" r:id="rId23"/>
    <p:sldId id="372" r:id="rId24"/>
    <p:sldId id="373" r:id="rId25"/>
    <p:sldId id="287" r:id="rId26"/>
    <p:sldId id="374" r:id="rId27"/>
    <p:sldId id="377" r:id="rId28"/>
    <p:sldId id="378" r:id="rId29"/>
    <p:sldId id="379" r:id="rId30"/>
    <p:sldId id="396" r:id="rId31"/>
    <p:sldId id="397" r:id="rId32"/>
    <p:sldId id="310" r:id="rId33"/>
    <p:sldId id="311" r:id="rId34"/>
    <p:sldId id="380" r:id="rId35"/>
    <p:sldId id="381" r:id="rId36"/>
    <p:sldId id="382" r:id="rId37"/>
    <p:sldId id="389" r:id="rId38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41"/>
      <p:bold r:id="rId42"/>
    </p:embeddedFont>
    <p:embeddedFont>
      <p:font typeface="Arial Unicode MS" panose="020B0604020202020204" pitchFamily="34" charset="-128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ACC9"/>
    <a:srgbClr val="8B0000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121" autoAdjust="0"/>
    <p:restoredTop sz="90909" autoAdjust="0"/>
  </p:normalViewPr>
  <p:slideViewPr>
    <p:cSldViewPr snapToGrid="0">
      <p:cViewPr varScale="1">
        <p:scale>
          <a:sx n="68" d="100"/>
          <a:sy n="68" d="100"/>
        </p:scale>
        <p:origin x="-1578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-98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11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>
            <a:extLst>
              <a:ext uri="{FF2B5EF4-FFF2-40B4-BE49-F238E27FC236}">
                <a16:creationId xmlns="" xmlns:a16="http://schemas.microsoft.com/office/drawing/2014/main" id="{8702D40D-3B1B-4F31-969D-755346D9EEA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CC3DBC0E-5875-4B34-81AE-E8A54FF046C0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5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="" xmlns:a16="http://schemas.microsoft.com/office/drawing/2014/main" id="{5D262C5D-202F-4F14-A2E5-4A9D70BE2C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2">
            <a:extLst>
              <a:ext uri="{FF2B5EF4-FFF2-40B4-BE49-F238E27FC236}">
                <a16:creationId xmlns="" xmlns:a16="http://schemas.microsoft.com/office/drawing/2014/main" id="{25AC1B0C-0F26-4031-A0FA-72B6018C84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15424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>
            <a:extLst>
              <a:ext uri="{FF2B5EF4-FFF2-40B4-BE49-F238E27FC236}">
                <a16:creationId xmlns="" xmlns:a16="http://schemas.microsoft.com/office/drawing/2014/main" id="{DD5CC1E8-0273-449A-BEF0-98EBCB73975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C6FE0C8A-C630-4FA3-B649-185C2014AC77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25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="" xmlns:a16="http://schemas.microsoft.com/office/drawing/2014/main" id="{D65A66B4-4C64-4A4B-8F0C-B118B701B0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2">
            <a:extLst>
              <a:ext uri="{FF2B5EF4-FFF2-40B4-BE49-F238E27FC236}">
                <a16:creationId xmlns="" xmlns:a16="http://schemas.microsoft.com/office/drawing/2014/main" id="{8F6C9E08-1CB7-4ACB-B29B-A4FB4E28E4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97679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>
            <a:extLst>
              <a:ext uri="{FF2B5EF4-FFF2-40B4-BE49-F238E27FC236}">
                <a16:creationId xmlns="" xmlns:a16="http://schemas.microsoft.com/office/drawing/2014/main" id="{9B98A6A3-48EF-4CD5-98F3-0D4680DCF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33807A8D-D623-4B6D-89BD-CA14499D2B7E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33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7043" name="Rectangle 1">
            <a:extLst>
              <a:ext uri="{FF2B5EF4-FFF2-40B4-BE49-F238E27FC236}">
                <a16:creationId xmlns="" xmlns:a16="http://schemas.microsoft.com/office/drawing/2014/main" id="{864B93E1-D31C-45D5-B45F-13E2440952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2">
            <a:extLst>
              <a:ext uri="{FF2B5EF4-FFF2-40B4-BE49-F238E27FC236}">
                <a16:creationId xmlns="" xmlns:a16="http://schemas.microsoft.com/office/drawing/2014/main" id="{F646F3C2-4E17-4028-9A9B-E243A195B2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215397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>
            <a:extLst>
              <a:ext uri="{FF2B5EF4-FFF2-40B4-BE49-F238E27FC236}">
                <a16:creationId xmlns="" xmlns:a16="http://schemas.microsoft.com/office/drawing/2014/main" id="{0FBB3061-3AC9-4323-A2B0-25AA2F56CD0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E05FAAEC-F40F-495F-A2D0-DD4917EB2901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34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9091" name="Rectangle 1">
            <a:extLst>
              <a:ext uri="{FF2B5EF4-FFF2-40B4-BE49-F238E27FC236}">
                <a16:creationId xmlns="" xmlns:a16="http://schemas.microsoft.com/office/drawing/2014/main" id="{09429516-EBE9-47EF-B8A1-4D11951AA4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2">
            <a:extLst>
              <a:ext uri="{FF2B5EF4-FFF2-40B4-BE49-F238E27FC236}">
                <a16:creationId xmlns="" xmlns:a16="http://schemas.microsoft.com/office/drawing/2014/main" id="{1DBC53B5-66B6-4615-A3D9-FB40EBE01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02195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>
            <a:extLst>
              <a:ext uri="{FF2B5EF4-FFF2-40B4-BE49-F238E27FC236}">
                <a16:creationId xmlns="" xmlns:a16="http://schemas.microsoft.com/office/drawing/2014/main" id="{C47518B9-C134-4679-917A-593BD9DADA0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FA822F4C-D2AD-412D-AEFA-C54E6167F6DF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35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="" xmlns:a16="http://schemas.microsoft.com/office/drawing/2014/main" id="{E9AFDF95-68CE-4057-8CF0-3076960379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2">
            <a:extLst>
              <a:ext uri="{FF2B5EF4-FFF2-40B4-BE49-F238E27FC236}">
                <a16:creationId xmlns="" xmlns:a16="http://schemas.microsoft.com/office/drawing/2014/main" id="{C0F0FEA9-B0A6-4501-BB68-256FDBBBF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74369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>
            <a:extLst>
              <a:ext uri="{FF2B5EF4-FFF2-40B4-BE49-F238E27FC236}">
                <a16:creationId xmlns="" xmlns:a16="http://schemas.microsoft.com/office/drawing/2014/main" id="{D1625BCE-31BC-47AD-856B-5B795A9A08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34710FD6-7FF5-409B-A8D8-C309A203225A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8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="" xmlns:a16="http://schemas.microsoft.com/office/drawing/2014/main" id="{C097D1C6-B208-4092-A6FD-0454B46915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2">
            <a:extLst>
              <a:ext uri="{FF2B5EF4-FFF2-40B4-BE49-F238E27FC236}">
                <a16:creationId xmlns="" xmlns:a16="http://schemas.microsoft.com/office/drawing/2014/main" id="{34BEADF1-A905-4824-9CED-0E0E4451E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756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>
            <a:extLst>
              <a:ext uri="{FF2B5EF4-FFF2-40B4-BE49-F238E27FC236}">
                <a16:creationId xmlns="" xmlns:a16="http://schemas.microsoft.com/office/drawing/2014/main" id="{A3EA35C1-74DD-4AB7-948F-BAF4F6CC930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155F060D-85E0-4CDB-9455-C5F6A4E9BDB2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13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="" xmlns:a16="http://schemas.microsoft.com/office/drawing/2014/main" id="{C0F48964-8C84-4D70-8E4E-BD2A91CB9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55300" name="Rectangle 3">
            <a:extLst>
              <a:ext uri="{FF2B5EF4-FFF2-40B4-BE49-F238E27FC236}">
                <a16:creationId xmlns="" xmlns:a16="http://schemas.microsoft.com/office/drawing/2014/main" id="{90C09EBC-E216-4C09-8F3C-AB06473CF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86659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>
            <a:extLst>
              <a:ext uri="{FF2B5EF4-FFF2-40B4-BE49-F238E27FC236}">
                <a16:creationId xmlns="" xmlns:a16="http://schemas.microsoft.com/office/drawing/2014/main" id="{495619F6-3FE3-4182-8325-D2F174AE42A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19F61C7E-CBC5-40D6-8BAE-28B4D10EE975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14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7347" name="Rectangle 1">
            <a:extLst>
              <a:ext uri="{FF2B5EF4-FFF2-40B4-BE49-F238E27FC236}">
                <a16:creationId xmlns="" xmlns:a16="http://schemas.microsoft.com/office/drawing/2014/main" id="{7BF69341-53EE-4FF0-8FA4-43CC323F86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2">
            <a:extLst>
              <a:ext uri="{FF2B5EF4-FFF2-40B4-BE49-F238E27FC236}">
                <a16:creationId xmlns="" xmlns:a16="http://schemas.microsoft.com/office/drawing/2014/main" id="{30FEFDCC-97D8-4E1F-AF3E-F999F3D1A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48173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>
            <a:extLst>
              <a:ext uri="{FF2B5EF4-FFF2-40B4-BE49-F238E27FC236}">
                <a16:creationId xmlns="" xmlns:a16="http://schemas.microsoft.com/office/drawing/2014/main" id="{B771B819-029D-4450-9C4C-6056C03589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255A6FF0-D7FD-405D-95C2-DE0E29E133FC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20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="" xmlns:a16="http://schemas.microsoft.com/office/drawing/2014/main" id="{5D0C9B4A-C401-4A04-8199-3098C41D9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2">
            <a:extLst>
              <a:ext uri="{FF2B5EF4-FFF2-40B4-BE49-F238E27FC236}">
                <a16:creationId xmlns="" xmlns:a16="http://schemas.microsoft.com/office/drawing/2014/main" id="{ECCA2B1F-698F-4F1D-AB02-E49EAFE952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66470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>
            <a:extLst>
              <a:ext uri="{FF2B5EF4-FFF2-40B4-BE49-F238E27FC236}">
                <a16:creationId xmlns="" xmlns:a16="http://schemas.microsoft.com/office/drawing/2014/main" id="{CC7DACAC-2829-41B1-A5D5-0F1913BA1B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82922691-FC0C-48AA-A250-D36DE8A7BE02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21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="" xmlns:a16="http://schemas.microsoft.com/office/drawing/2014/main" id="{7BCA1F9E-AB70-4D44-BB2C-A5B5B5CEE8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2">
            <a:extLst>
              <a:ext uri="{FF2B5EF4-FFF2-40B4-BE49-F238E27FC236}">
                <a16:creationId xmlns="" xmlns:a16="http://schemas.microsoft.com/office/drawing/2014/main" id="{7199C20C-A560-4B22-9305-1CA95032C2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264522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>
            <a:extLst>
              <a:ext uri="{FF2B5EF4-FFF2-40B4-BE49-F238E27FC236}">
                <a16:creationId xmlns="" xmlns:a16="http://schemas.microsoft.com/office/drawing/2014/main" id="{ECE37E24-3B11-4C35-B0E4-354F73AB861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82D164D1-CC21-4133-847A-82294A18ACC6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22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="" xmlns:a16="http://schemas.microsoft.com/office/drawing/2014/main" id="{2699B249-53A0-4ED7-B25B-E128197880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69636" name="Rectangle 3">
            <a:extLst>
              <a:ext uri="{FF2B5EF4-FFF2-40B4-BE49-F238E27FC236}">
                <a16:creationId xmlns="" xmlns:a16="http://schemas.microsoft.com/office/drawing/2014/main" id="{B5FAEA02-D150-4588-BB02-EB02E77449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06506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>
            <a:extLst>
              <a:ext uri="{FF2B5EF4-FFF2-40B4-BE49-F238E27FC236}">
                <a16:creationId xmlns="" xmlns:a16="http://schemas.microsoft.com/office/drawing/2014/main" id="{0B511352-E17C-4EF5-935C-CFE8E23838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3AA48A1D-4BD6-4216-971D-DD84BE0C62F0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23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="" xmlns:a16="http://schemas.microsoft.com/office/drawing/2014/main" id="{ECB67329-67A8-4731-9D3B-38C71E91B0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2">
            <a:extLst>
              <a:ext uri="{FF2B5EF4-FFF2-40B4-BE49-F238E27FC236}">
                <a16:creationId xmlns="" xmlns:a16="http://schemas.microsoft.com/office/drawing/2014/main" id="{D83E1E73-8563-406C-95FD-9CB132987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30528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>
            <a:extLst>
              <a:ext uri="{FF2B5EF4-FFF2-40B4-BE49-F238E27FC236}">
                <a16:creationId xmlns="" xmlns:a16="http://schemas.microsoft.com/office/drawing/2014/main" id="{922ED18C-492F-4116-AB45-C131BC4FCBC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5000"/>
              </a:lnSpc>
            </a:pPr>
            <a:fld id="{EFDC2CA3-9F70-4B7D-85E2-1C74BA5DC63F}" type="slidenum">
              <a:rPr lang="fr-FR" altLang="en-US"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24</a:t>
            </a:fld>
            <a:endParaRPr lang="fr-FR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="" xmlns:a16="http://schemas.microsoft.com/office/drawing/2014/main" id="{48C79D38-7430-46C8-BF45-855A2286F8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73732" name="Rectangle 3">
            <a:extLst>
              <a:ext uri="{FF2B5EF4-FFF2-40B4-BE49-F238E27FC236}">
                <a16:creationId xmlns="" xmlns:a16="http://schemas.microsoft.com/office/drawing/2014/main" id="{19548C3D-502D-4B0B-81A4-A7FA7D5E2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04736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1D05AD5C-A502-425C-9AAD-16CD291DA35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A4DB73-7B37-46C4-9915-AFD4E8921F7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71301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113" y="1600200"/>
            <a:ext cx="1943100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E2705C3-E25F-4782-89E2-410A5ED49F97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00FC3D-951B-42F4-93B6-7A0F7C4ECD0C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95621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91349AF-7670-4ECC-9BEC-4A96DA3FB6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6CD8-EA0E-41C8-9F13-9A7FBD6CB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5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08875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179AF9C-CA39-43D9-9E6C-CC64D4AC003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D5227-C82C-4AE6-BED3-37A1141EC12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36665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magnet.org/data-donnee/download-eng.php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Magnetometer Editor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F78F149-EA6A-4EE2-9F85-FA27C75E7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1" y="1899363"/>
            <a:ext cx="6797964" cy="3197796"/>
          </a:xfrm>
          <a:prstGeom prst="rect">
            <a:avLst/>
          </a:prstGeom>
        </p:spPr>
      </p:pic>
      <p:sp>
        <p:nvSpPr>
          <p:cNvPr id="52226" name="Text Box 1">
            <a:extLst>
              <a:ext uri="{FF2B5EF4-FFF2-40B4-BE49-F238E27FC236}">
                <a16:creationId xmlns="" xmlns:a16="http://schemas.microsoft.com/office/drawing/2014/main" id="{2610F607-F158-4EAD-A788-B4A9D7154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9" y="142575"/>
            <a:ext cx="87407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>
                <a:solidFill>
                  <a:schemeClr val="bg1"/>
                </a:solidFill>
              </a:rPr>
              <a:t>Target Tool – Whole Magnetic Analysis</a:t>
            </a:r>
          </a:p>
        </p:txBody>
      </p:sp>
      <p:sp>
        <p:nvSpPr>
          <p:cNvPr id="52228" name="TextBox 3">
            <a:extLst>
              <a:ext uri="{FF2B5EF4-FFF2-40B4-BE49-F238E27FC236}">
                <a16:creationId xmlns="" xmlns:a16="http://schemas.microsoft.com/office/drawing/2014/main" id="{68682115-D2FE-45F8-B25E-E39D65FEB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9" y="5435553"/>
            <a:ext cx="4276724" cy="9510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Write to RTF will create an image of the display and add it to a RTF file that can be used as a target report.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FB6BBED-6228-49CF-A93E-117D171968D9}"/>
              </a:ext>
            </a:extLst>
          </p:cNvPr>
          <p:cNvSpPr/>
          <p:nvPr/>
        </p:nvSpPr>
        <p:spPr>
          <a:xfrm>
            <a:off x="2452688" y="2022475"/>
            <a:ext cx="2735263" cy="936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87B7983-3670-440F-8142-466E78EE1A90}"/>
              </a:ext>
            </a:extLst>
          </p:cNvPr>
          <p:cNvSpPr/>
          <p:nvPr/>
        </p:nvSpPr>
        <p:spPr>
          <a:xfrm>
            <a:off x="774701" y="2028825"/>
            <a:ext cx="1655762" cy="14001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231" name="TextBox 8">
            <a:extLst>
              <a:ext uri="{FF2B5EF4-FFF2-40B4-BE49-F238E27FC236}">
                <a16:creationId xmlns="" xmlns:a16="http://schemas.microsoft.com/office/drawing/2014/main" id="{FE024F46-DC07-472B-9466-098691D7D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1" y="3566320"/>
            <a:ext cx="1860550" cy="6651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Target location and name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A1C65F2F-6F55-4800-8A8D-42549C7CCFF7}"/>
              </a:ext>
            </a:extLst>
          </p:cNvPr>
          <p:cNvCxnSpPr>
            <a:cxnSpLocks/>
            <a:stCxn id="8" idx="2"/>
            <a:endCxn id="52231" idx="0"/>
          </p:cNvCxnSpPr>
          <p:nvPr/>
        </p:nvCxnSpPr>
        <p:spPr>
          <a:xfrm>
            <a:off x="1602582" y="3429000"/>
            <a:ext cx="102394" cy="1373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233" name="TextBox 13">
            <a:extLst>
              <a:ext uri="{FF2B5EF4-FFF2-40B4-BE49-F238E27FC236}">
                <a16:creationId xmlns="" xmlns:a16="http://schemas.microsoft.com/office/drawing/2014/main" id="{382B4741-95A2-4509-8268-71C121C8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5776" y="1338262"/>
            <a:ext cx="2108200" cy="379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Target properties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="" xmlns:a16="http://schemas.microsoft.com/office/drawing/2014/main" id="{76AAC676-3A21-4EB5-AF46-445CEE6C6B4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3820320" y="1717675"/>
            <a:ext cx="793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52E98A1E-ECD4-410F-B947-27FF67DEAB75}"/>
              </a:ext>
            </a:extLst>
          </p:cNvPr>
          <p:cNvSpPr/>
          <p:nvPr/>
        </p:nvSpPr>
        <p:spPr>
          <a:xfrm>
            <a:off x="5356981" y="4725000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84B6368E-4B9E-4656-BF87-A2EFB6B19AAD}"/>
              </a:ext>
            </a:extLst>
          </p:cNvPr>
          <p:cNvCxnSpPr>
            <a:cxnSpLocks/>
          </p:cNvCxnSpPr>
          <p:nvPr/>
        </p:nvCxnSpPr>
        <p:spPr>
          <a:xfrm flipH="1">
            <a:off x="4691155" y="4884799"/>
            <a:ext cx="665826" cy="5507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>
            <a:extLst>
              <a:ext uri="{FF2B5EF4-FFF2-40B4-BE49-F238E27FC236}">
                <a16:creationId xmlns="" xmlns:a16="http://schemas.microsoft.com/office/drawing/2014/main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8471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200" dirty="0">
                <a:solidFill>
                  <a:schemeClr val="bg1"/>
                </a:solidFill>
              </a:rPr>
              <a:t>Mag Edit Report in RTF – Rich Text Format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623A1B28-6396-483E-8564-C133FB9A7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950" y="2301875"/>
            <a:ext cx="6948487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6" name="Picture 2">
            <a:extLst>
              <a:ext uri="{FF2B5EF4-FFF2-40B4-BE49-F238E27FC236}">
                <a16:creationId xmlns="" xmlns:a16="http://schemas.microsoft.com/office/drawing/2014/main" id="{3AA53C97-5455-4202-A10E-7EE1264CF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092200"/>
            <a:ext cx="4216400" cy="52657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28B80602-0318-4ADA-B825-E02EA580CFA3}"/>
              </a:ext>
            </a:extLst>
          </p:cNvPr>
          <p:cNvSpPr/>
          <p:nvPr/>
        </p:nvSpPr>
        <p:spPr>
          <a:xfrm>
            <a:off x="6542844" y="5203632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1DAFB36D-1F87-4E54-B1A5-DBFE2C028B2B}"/>
              </a:ext>
            </a:extLst>
          </p:cNvPr>
          <p:cNvCxnSpPr>
            <a:cxnSpLocks/>
            <a:endCxn id="149506" idx="3"/>
          </p:cNvCxnSpPr>
          <p:nvPr/>
        </p:nvCxnSpPr>
        <p:spPr>
          <a:xfrm flipH="1" flipV="1">
            <a:off x="4521200" y="3725069"/>
            <a:ext cx="2021644" cy="15029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BA4DB73-7B37-46C4-9915-AFD4E8921F77}" type="slidenum">
              <a:rPr lang="fr-FR" altLang="en-US" smtClean="0"/>
              <a:pPr>
                <a:defRPr/>
              </a:pPr>
              <a:t>12</a:t>
            </a:fld>
            <a:endParaRPr lang="fr-FR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84960"/>
            <a:ext cx="7983834" cy="43355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 Box 1">
            <a:extLst>
              <a:ext uri="{FF2B5EF4-FFF2-40B4-BE49-F238E27FC236}">
                <a16:creationId xmlns="" xmlns:a16="http://schemas.microsoft.com/office/drawing/2014/main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8471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200" dirty="0">
                <a:solidFill>
                  <a:schemeClr val="bg1"/>
                </a:solidFill>
              </a:rPr>
              <a:t>Spreadsheet - Layout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219200" y="5660571"/>
            <a:ext cx="714103" cy="25989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 bwMode="auto">
          <a:xfrm>
            <a:off x="1062580" y="6139986"/>
            <a:ext cx="4367199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/>
              <a:t>Recommended Shore Layout Button</a:t>
            </a:r>
          </a:p>
        </p:txBody>
      </p:sp>
      <p:cxnSp>
        <p:nvCxnSpPr>
          <p:cNvPr id="8" name="Straight Arrow Connector 7"/>
          <p:cNvCxnSpPr>
            <a:endCxn id="5" idx="2"/>
          </p:cNvCxnSpPr>
          <p:nvPr/>
        </p:nvCxnSpPr>
        <p:spPr>
          <a:xfrm flipV="1">
            <a:off x="1576251" y="5920469"/>
            <a:ext cx="1" cy="2190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219200" y="4040778"/>
            <a:ext cx="714103" cy="9790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933303" y="2055223"/>
            <a:ext cx="4946468" cy="1915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933303" y="2177143"/>
            <a:ext cx="1558834" cy="19420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219200" y="2055223"/>
            <a:ext cx="714103" cy="18343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extLst>
              <a:ext uri="{FF2B5EF4-FFF2-40B4-BE49-F238E27FC236}">
                <a16:creationId xmlns="" xmlns:a16="http://schemas.microsoft.com/office/drawing/2014/main" id="{EDD94FF1-8446-4E03-ABCB-9DABBD37D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246" y="9525"/>
            <a:ext cx="964406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Spreadsheet  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  <p:sp>
        <p:nvSpPr>
          <p:cNvPr id="54275" name="Text Box 3">
            <a:extLst>
              <a:ext uri="{FF2B5EF4-FFF2-40B4-BE49-F238E27FC236}">
                <a16:creationId xmlns="" xmlns:a16="http://schemas.microsoft.com/office/drawing/2014/main" id="{9156D84F-65D3-459B-8999-FE8EC24DA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3" y="2646363"/>
            <a:ext cx="8642350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Raw Anomaly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Gamma1 – IGRF(Boat)</a:t>
            </a:r>
          </a:p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Diurnal Component: 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Shore Filter –(IGRF (Shore) + Station Constant)</a:t>
            </a:r>
          </a:p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Agitation Component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Unshifted Shore – Unshifted Filter</a:t>
            </a:r>
          </a:p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Diurnal Anomaly: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Gamma 1 - IGRF(Boat) - Diurnal Component</a:t>
            </a:r>
          </a:p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Total Anomaly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Gama 1- IGRF(Boat)- (Diurnal Component – Agitation Component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</a:t>
            </a:r>
          </a:p>
        </p:txBody>
      </p:sp>
      <p:pic>
        <p:nvPicPr>
          <p:cNvPr id="26628" name="Picture 8">
            <a:extLst>
              <a:ext uri="{FF2B5EF4-FFF2-40B4-BE49-F238E27FC236}">
                <a16:creationId xmlns="" xmlns:a16="http://schemas.microsoft.com/office/drawing/2014/main" id="{56BA01D2-D9E5-459C-A5FE-B9855B913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13" y="1819275"/>
            <a:ext cx="8964612" cy="6731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1246" y="1215509"/>
            <a:ext cx="4369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Vessel with Shore-Based Adjustments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>
            <a:extLst>
              <a:ext uri="{FF2B5EF4-FFF2-40B4-BE49-F238E27FC236}">
                <a16:creationId xmlns="" xmlns:a16="http://schemas.microsoft.com/office/drawing/2014/main" id="{7D2B2A8A-44DA-47D4-A452-E813ABFC5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3249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Spreadsheet –</a:t>
            </a:r>
            <a:r>
              <a:rPr lang="en-US" altLang="en-US" sz="4400" dirty="0">
                <a:solidFill>
                  <a:schemeClr val="bg1"/>
                </a:solidFill>
              </a:rPr>
              <a:t> </a:t>
            </a:r>
          </a:p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2800" dirty="0">
                <a:solidFill>
                  <a:schemeClr val="bg1"/>
                </a:solidFill>
              </a:rPr>
              <a:t>Vessel with Shore-Based Adjustments</a:t>
            </a:r>
          </a:p>
        </p:txBody>
      </p:sp>
      <p:sp>
        <p:nvSpPr>
          <p:cNvPr id="25603" name="Text Box 3">
            <a:extLst>
              <a:ext uri="{FF2B5EF4-FFF2-40B4-BE49-F238E27FC236}">
                <a16:creationId xmlns="" xmlns:a16="http://schemas.microsoft.com/office/drawing/2014/main" id="{BA5B263E-8CDA-4FE6-923C-DD65F2CF0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74143"/>
            <a:ext cx="4572000" cy="4983857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 lIns="90000" tIns="45000" rIns="90000" bIns="45000"/>
          <a:lstStyle>
            <a:lvl1pPr marL="342900" indent="-341313"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marL="1587" indent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en-US" altLang="en-US" sz="1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Boat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Gamma 1</a:t>
            </a:r>
            <a:r>
              <a:rPr lang="en-US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Measurement with no corrections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IGRF(Boat)</a:t>
            </a:r>
            <a:r>
              <a:rPr lang="en-US" alt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IGRF adjustment for boat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Anomaly</a:t>
            </a:r>
            <a:r>
              <a: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Gamma 1 – IGRF (Boat)</a:t>
            </a:r>
            <a:endParaRPr lang="en-US" altLang="en-US" sz="1600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7" indent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en-US" altLang="en-US" sz="1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Shore</a:t>
            </a:r>
            <a:endParaRPr lang="en-US" alt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Shift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Latency correction between the ship and the shore station</a:t>
            </a:r>
            <a:endParaRPr lang="en-US" altLang="en-US" sz="1600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Shore Value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Gamma value of shore station or IAGA at shifted time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Shore Filter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 hours filter on shore value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IGRF (Shore)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IGRF adjustment for shore station at shifted time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Station Constant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Station magnetic field average</a:t>
            </a:r>
          </a:p>
          <a:p>
            <a:pPr marL="287337" indent="-28575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Diurnal Component</a:t>
            </a:r>
            <a:r>
              <a:rPr lang="en-US" alt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Diurnal variation at shifted time</a:t>
            </a:r>
          </a:p>
        </p:txBody>
      </p:sp>
      <p:sp>
        <p:nvSpPr>
          <p:cNvPr id="56324" name="Rectangle 4">
            <a:extLst>
              <a:ext uri="{FF2B5EF4-FFF2-40B4-BE49-F238E27FC236}">
                <a16:creationId xmlns="" xmlns:a16="http://schemas.microsoft.com/office/drawing/2014/main" id="{5D16BA54-EBC2-4DAF-B0E6-0625F063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1" y="1874143"/>
            <a:ext cx="4572000" cy="4983858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altLang="en-US" sz="1600" b="1" u="sng" dirty="0">
                <a:solidFill>
                  <a:srgbClr val="66FF33"/>
                </a:solidFill>
              </a:rPr>
              <a:t>Unshifted Shore</a:t>
            </a:r>
            <a:r>
              <a:rPr lang="en-US" altLang="en-US" sz="1600" dirty="0">
                <a:solidFill>
                  <a:srgbClr val="66FF33"/>
                </a:solidFill>
              </a:rPr>
              <a:t>: IGRF adjustment for shore station at unshifted time</a:t>
            </a:r>
          </a:p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altLang="en-US" sz="1600" b="1" u="sng" dirty="0">
                <a:solidFill>
                  <a:srgbClr val="66FF33"/>
                </a:solidFill>
              </a:rPr>
              <a:t>Unshifted Filter</a:t>
            </a:r>
            <a:r>
              <a:rPr lang="en-US" altLang="en-US" sz="1600" dirty="0">
                <a:solidFill>
                  <a:srgbClr val="66FF33"/>
                </a:solidFill>
              </a:rPr>
              <a:t>: Gaussian filter on unshifted time</a:t>
            </a:r>
          </a:p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altLang="en-US" sz="1600" b="1" u="sng" dirty="0">
                <a:solidFill>
                  <a:srgbClr val="66FF33"/>
                </a:solidFill>
              </a:rPr>
              <a:t>Agitation Component</a:t>
            </a:r>
            <a:r>
              <a:rPr lang="en-US" altLang="en-US" sz="1600" b="1" dirty="0">
                <a:solidFill>
                  <a:srgbClr val="66FF33"/>
                </a:solidFill>
              </a:rPr>
              <a:t>: </a:t>
            </a:r>
            <a:r>
              <a:rPr lang="en-US" altLang="en-US" sz="1600" dirty="0">
                <a:solidFill>
                  <a:srgbClr val="66FF33"/>
                </a:solidFill>
              </a:rPr>
              <a:t>high frequency</a:t>
            </a:r>
            <a:r>
              <a:rPr lang="en-US" altLang="en-US" sz="1600" dirty="0">
                <a:solidFill>
                  <a:srgbClr val="FFFFFF"/>
                </a:solidFill>
              </a:rPr>
              <a:t> </a:t>
            </a:r>
            <a:r>
              <a:rPr lang="en-US" altLang="en-US" sz="1600" dirty="0">
                <a:solidFill>
                  <a:srgbClr val="66FF33"/>
                </a:solidFill>
              </a:rPr>
              <a:t>component</a:t>
            </a:r>
          </a:p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66FF33"/>
              </a:solidFill>
            </a:endParaRPr>
          </a:p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/>
                </a:solidFill>
              </a:rPr>
              <a:t>Diurnal Anomaly</a:t>
            </a:r>
          </a:p>
          <a:p>
            <a:pPr marL="287337" indent="-28575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bg1"/>
                </a:solidFill>
              </a:rPr>
              <a:t>Total Anomaly</a:t>
            </a:r>
          </a:p>
        </p:txBody>
      </p:sp>
      <p:pic>
        <p:nvPicPr>
          <p:cNvPr id="25605" name="Picture 11">
            <a:extLst>
              <a:ext uri="{FF2B5EF4-FFF2-40B4-BE49-F238E27FC236}">
                <a16:creationId xmlns="" xmlns:a16="http://schemas.microsoft.com/office/drawing/2014/main" id="{7E1B6B0F-880F-43AE-89A6-092D5EFE2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981075"/>
            <a:ext cx="9143999" cy="88270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>
            <a:extLst>
              <a:ext uri="{FF2B5EF4-FFF2-40B4-BE49-F238E27FC236}">
                <a16:creationId xmlns="" xmlns:a16="http://schemas.microsoft.com/office/drawing/2014/main" id="{F4F8C787-2B04-4A05-8A5B-284468AE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46799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Standalone Magnetometer with IGRF Corrections</a:t>
            </a:r>
          </a:p>
          <a:p>
            <a:pPr algn="ctr" eaLnBrk="1" hangingPunct="1"/>
            <a:endParaRPr lang="en-US" altLang="en-US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endParaRPr lang="en-US" altLang="en-US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Anomaly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Raw Gamma – IGRF Boat</a:t>
            </a:r>
          </a:p>
          <a:p>
            <a:pPr eaLnBrk="1" hangingPunct="1"/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en-US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Anomaly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difference in the readings from the magnetometer and the calculated earth’s magnetic field at the location (IGRF)</a:t>
            </a:r>
          </a:p>
          <a:p>
            <a:pPr eaLnBrk="1" hangingPunct="1"/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sample has a calculated IGRF value. This calculation can take several minutes to calculate.</a:t>
            </a:r>
            <a:endParaRPr lang="fr-FR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372" name="Group 34">
            <a:extLst>
              <a:ext uri="{FF2B5EF4-FFF2-40B4-BE49-F238E27FC236}">
                <a16:creationId xmlns="" xmlns:a16="http://schemas.microsoft.com/office/drawing/2014/main" id="{AA86A29B-F3B7-4891-BF62-BB7EF8F29763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916113"/>
            <a:ext cx="7631112" cy="576262"/>
            <a:chOff x="295" y="1661"/>
            <a:chExt cx="4807" cy="363"/>
          </a:xfrm>
        </p:grpSpPr>
        <p:sp>
          <p:nvSpPr>
            <p:cNvPr id="58373" name="AutoShape 29">
              <a:extLst>
                <a:ext uri="{FF2B5EF4-FFF2-40B4-BE49-F238E27FC236}">
                  <a16:creationId xmlns="" xmlns:a16="http://schemas.microsoft.com/office/drawing/2014/main" id="{00880922-1F8D-407D-836C-2080C4CF0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8374" name="AutoShape 30">
              <a:extLst>
                <a:ext uri="{FF2B5EF4-FFF2-40B4-BE49-F238E27FC236}">
                  <a16:creationId xmlns="" xmlns:a16="http://schemas.microsoft.com/office/drawing/2014/main" id="{7396CDAB-CCC0-4F68-AB00-F53D2ACA0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8375" name="Rectangle 31">
              <a:extLst>
                <a:ext uri="{FF2B5EF4-FFF2-40B4-BE49-F238E27FC236}">
                  <a16:creationId xmlns="" xmlns:a16="http://schemas.microsoft.com/office/drawing/2014/main" id="{E3F22690-2148-4C16-830A-FC42FAF68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/>
                <a:t>IGRF Boat</a:t>
              </a:r>
            </a:p>
          </p:txBody>
        </p:sp>
        <p:sp>
          <p:nvSpPr>
            <p:cNvPr id="58376" name="Rectangle 32">
              <a:extLst>
                <a:ext uri="{FF2B5EF4-FFF2-40B4-BE49-F238E27FC236}">
                  <a16:creationId xmlns="" xmlns:a16="http://schemas.microsoft.com/office/drawing/2014/main" id="{65A89C38-A028-4572-B828-FF4DC03B4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 dirty="0" err="1"/>
                <a:t>Sample</a:t>
              </a:r>
              <a:r>
                <a:rPr lang="fr-FR" altLang="en-US" sz="1800" dirty="0"/>
                <a:t> location</a:t>
              </a:r>
            </a:p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 dirty="0"/>
                <a:t>and time</a:t>
              </a:r>
            </a:p>
          </p:txBody>
        </p:sp>
        <p:sp>
          <p:nvSpPr>
            <p:cNvPr id="58377" name="AutoShape 33">
              <a:extLst>
                <a:ext uri="{FF2B5EF4-FFF2-40B4-BE49-F238E27FC236}">
                  <a16:creationId xmlns="" xmlns:a16="http://schemas.microsoft.com/office/drawing/2014/main" id="{26400007-01A8-487F-9F77-9685F5471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/>
                <a:t>IGRF Model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5020AA37-35C9-4BA5-A85C-A5B680398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cs typeface="Arial"/>
              </a:rPr>
              <a:t>Standalone Magnetometer with IGRF Corrections</a:t>
            </a:r>
            <a:endParaRPr lang="fr-FR" alt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="" xmlns:a16="http://schemas.microsoft.com/office/drawing/2014/main" id="{3DBDC4B7-073A-43A5-85F8-478875BF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196975"/>
            <a:ext cx="8723313" cy="4524375"/>
          </a:xfrm>
        </p:spPr>
        <p:txBody>
          <a:bodyPr/>
          <a:lstStyle/>
          <a:p>
            <a:pPr eaLnBrk="1" hangingPunct="1">
              <a:lnSpc>
                <a:spcPct val="92000"/>
              </a:lnSpc>
            </a:pPr>
            <a:endParaRPr lang="en-U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2000"/>
              </a:lnSpc>
            </a:pPr>
            <a:endParaRPr lang="en-U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2000"/>
              </a:lnSpc>
            </a:pPr>
            <a:endParaRPr lang="en-U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2000"/>
              </a:lnSpc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2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*</a:t>
            </a:r>
            <a:r>
              <a:rPr lang="en-US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Shore based data could be input in SHOM or IAGA Formats</a:t>
            </a:r>
          </a:p>
          <a:p>
            <a:pPr eaLnBrk="1" hangingPunct="1">
              <a:lnSpc>
                <a:spcPct val="92000"/>
              </a:lnSpc>
            </a:pP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2000"/>
              </a:lnSpc>
            </a:pPr>
            <a:r>
              <a:rPr lang="en-US" altLang="en-US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Station Constant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Average Shore Based Data –  Average IGRF (Shore Based Data)</a:t>
            </a:r>
          </a:p>
        </p:txBody>
      </p:sp>
      <p:grpSp>
        <p:nvGrpSpPr>
          <p:cNvPr id="59395" name="Group 4">
            <a:extLst>
              <a:ext uri="{FF2B5EF4-FFF2-40B4-BE49-F238E27FC236}">
                <a16:creationId xmlns="" xmlns:a16="http://schemas.microsoft.com/office/drawing/2014/main" id="{4069952A-79C0-40E3-85BF-33873B712B5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989138"/>
            <a:ext cx="7920038" cy="576262"/>
            <a:chOff x="295" y="1661"/>
            <a:chExt cx="4807" cy="363"/>
          </a:xfrm>
        </p:grpSpPr>
        <p:sp>
          <p:nvSpPr>
            <p:cNvPr id="59397" name="AutoShape 5">
              <a:extLst>
                <a:ext uri="{FF2B5EF4-FFF2-40B4-BE49-F238E27FC236}">
                  <a16:creationId xmlns="" xmlns:a16="http://schemas.microsoft.com/office/drawing/2014/main" id="{7E225496-9EF2-49CC-B9CB-BF82DFC3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9398" name="AutoShape 6">
              <a:extLst>
                <a:ext uri="{FF2B5EF4-FFF2-40B4-BE49-F238E27FC236}">
                  <a16:creationId xmlns="" xmlns:a16="http://schemas.microsoft.com/office/drawing/2014/main" id="{E2B0DA4F-3A64-46FD-A9A2-341557F95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9399" name="Rectangle 7">
              <a:extLst>
                <a:ext uri="{FF2B5EF4-FFF2-40B4-BE49-F238E27FC236}">
                  <a16:creationId xmlns="" xmlns:a16="http://schemas.microsoft.com/office/drawing/2014/main" id="{50A5A510-A558-4AB7-AA57-E514BBA3D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/>
                <a:t>IGRF Shore</a:t>
              </a:r>
            </a:p>
          </p:txBody>
        </p:sp>
        <p:sp>
          <p:nvSpPr>
            <p:cNvPr id="59400" name="Rectangle 8">
              <a:extLst>
                <a:ext uri="{FF2B5EF4-FFF2-40B4-BE49-F238E27FC236}">
                  <a16:creationId xmlns="" xmlns:a16="http://schemas.microsoft.com/office/drawing/2014/main" id="{49161343-E380-4A43-A493-B981CD0DA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400"/>
                <a:t>Shore Based DATA*</a:t>
              </a:r>
            </a:p>
          </p:txBody>
        </p:sp>
        <p:sp>
          <p:nvSpPr>
            <p:cNvPr id="59401" name="AutoShape 9">
              <a:extLst>
                <a:ext uri="{FF2B5EF4-FFF2-40B4-BE49-F238E27FC236}">
                  <a16:creationId xmlns="" xmlns:a16="http://schemas.microsoft.com/office/drawing/2014/main" id="{E542FD0A-9297-40A2-BE3B-A5120F14B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fr-FR" altLang="en-US" sz="1800"/>
                <a:t>IGRF Model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AD8F2FA6-2BD4-43A0-B710-3D667007C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>
                <a:solidFill>
                  <a:schemeClr val="bg1"/>
                </a:solidFill>
                <a:latin typeface="Arial"/>
                <a:cs typeface="Arial"/>
              </a:rPr>
              <a:t>Shore-Based Magnetometer with IGRF Corrections</a:t>
            </a:r>
            <a:endParaRPr lang="fr-FR" alt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>
            <a:extLst>
              <a:ext uri="{FF2B5EF4-FFF2-40B4-BE49-F238E27FC236}">
                <a16:creationId xmlns="" xmlns:a16="http://schemas.microsoft.com/office/drawing/2014/main" id="{324072D3-357D-4201-9B7F-1F451FC3BE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6706" y="1718469"/>
            <a:ext cx="8650288" cy="4824413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fr-FR" sz="2400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Diurnal </a:t>
            </a:r>
            <a:r>
              <a:rPr lang="en-US" sz="2400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Component:</a:t>
            </a: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Oscillations of the earth's magnetic field that:</a:t>
            </a:r>
          </a:p>
          <a:p>
            <a:pPr marL="342900" indent="-34290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periodicity of about a day</a:t>
            </a:r>
          </a:p>
          <a:p>
            <a:pPr marL="342900" indent="-34290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 only on local time and geographic latitude</a:t>
            </a: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fr-FR" sz="2400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Diurnal </a:t>
            </a:r>
            <a:r>
              <a:rPr lang="fr-FR" sz="2400" u="sng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Anomaly</a:t>
            </a:r>
            <a:r>
              <a:rPr lang="fr-FR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  <a:p>
            <a:pPr algn="ctr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Shore </a:t>
            </a:r>
            <a:r>
              <a:rPr lang="fr-FR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</a:t>
            </a: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*- (IGRF (Shore)+Station Constant)</a:t>
            </a:r>
          </a:p>
          <a:p>
            <a:pPr algn="r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</a:t>
            </a: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variation is </a:t>
            </a:r>
            <a:r>
              <a:rPr lang="en-US" sz="20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calculated with a time shift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this variation is not simultaneous. It depends on the longitude difference between the ship and the shore station.</a:t>
            </a:r>
          </a:p>
          <a:p>
            <a:pPr algn="ctr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Delta 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240* [longitude (ship) – longitude (shore-based)]</a:t>
            </a:r>
          </a:p>
        </p:txBody>
      </p:sp>
      <p:sp>
        <p:nvSpPr>
          <p:cNvPr id="60419" name="Text Box 4">
            <a:extLst>
              <a:ext uri="{FF2B5EF4-FFF2-40B4-BE49-F238E27FC236}">
                <a16:creationId xmlns="" xmlns:a16="http://schemas.microsoft.com/office/drawing/2014/main" id="{58F967D8-9454-4714-9C82-0F0535FFC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Shore-Based Magnetometer with IGRF Corrections</a:t>
            </a:r>
            <a:endParaRPr lang="fr-FR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>
            <a:extLst>
              <a:ext uri="{FF2B5EF4-FFF2-40B4-BE49-F238E27FC236}">
                <a16:creationId xmlns="" xmlns:a16="http://schemas.microsoft.com/office/drawing/2014/main" id="{EBD1735E-F677-49EB-B94D-89154FFD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325" y="1163638"/>
            <a:ext cx="7750175" cy="353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itle 1">
            <a:extLst>
              <a:ext uri="{FF2B5EF4-FFF2-40B4-BE49-F238E27FC236}">
                <a16:creationId xmlns="" xmlns:a16="http://schemas.microsoft.com/office/drawing/2014/main" id="{E6316F4F-4016-46DD-9EA6-60F16201DEBD}"/>
              </a:ext>
            </a:extLst>
          </p:cNvPr>
          <p:cNvSpPr txBox="1">
            <a:spLocks/>
          </p:cNvSpPr>
          <p:nvPr/>
        </p:nvSpPr>
        <p:spPr bwMode="auto">
          <a:xfrm>
            <a:off x="457200" y="274638"/>
            <a:ext cx="83073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2900"/>
              </a:lnSpc>
              <a:spcAft>
                <a:spcPct val="0"/>
              </a:spcAft>
              <a:buClrTx/>
              <a:buFontTx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Downloading INTERMAGNET data</a:t>
            </a:r>
          </a:p>
        </p:txBody>
      </p:sp>
      <p:sp>
        <p:nvSpPr>
          <p:cNvPr id="45060" name="TextBox 2">
            <a:extLst>
              <a:ext uri="{FF2B5EF4-FFF2-40B4-BE49-F238E27FC236}">
                <a16:creationId xmlns="" xmlns:a16="http://schemas.microsoft.com/office/drawing/2014/main" id="{E8521343-D3E4-48D3-BD31-B08F7F04F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5516563"/>
            <a:ext cx="7019925" cy="95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http://intermagnet.org/data-donnee/download-eng.php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date of your survey, select the station, and download the file.</a:t>
            </a:r>
          </a:p>
        </p:txBody>
      </p:sp>
      <p:pic>
        <p:nvPicPr>
          <p:cNvPr id="150532" name="Picture 4">
            <a:extLst>
              <a:ext uri="{FF2B5EF4-FFF2-40B4-BE49-F238E27FC236}">
                <a16:creationId xmlns="" xmlns:a16="http://schemas.microsoft.com/office/drawing/2014/main" id="{78DCBD91-0320-4F02-90E6-EBD3B76A0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600" y="4437063"/>
            <a:ext cx="7677150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>
            <a:extLst>
              <a:ext uri="{FF2B5EF4-FFF2-40B4-BE49-F238E27FC236}">
                <a16:creationId xmlns="" xmlns:a16="http://schemas.microsoft.com/office/drawing/2014/main" id="{A800C948-5721-4906-A17F-26CA61F2293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38711" y="2109941"/>
            <a:ext cx="8515658" cy="4748059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Variation of magnetic fields caused by solar activity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en-US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considered simultaneous</a:t>
            </a: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the ship and the shore station</a:t>
            </a:r>
            <a:endParaRPr lang="fr-FR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fr-FR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altLang="en-US" sz="2400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Agitation Component</a:t>
            </a:r>
            <a:r>
              <a:rPr lang="fr-FR" alt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FR" altLang="en-US" sz="2400" b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Unshifted</a:t>
            </a:r>
            <a:r>
              <a:rPr lang="fr-FR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Shore 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Data - </a:t>
            </a:r>
            <a:r>
              <a:rPr lang="fr-FR" alt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Unshifted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Filtered</a:t>
            </a: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Shore Base Data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F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fr-F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fr-F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fr-F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</a:t>
            </a:r>
            <a:r>
              <a:rPr lang="fr-F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</a:t>
            </a:r>
            <a:endParaRPr lang="fr-FR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3" name="Text Box 4">
            <a:extLst>
              <a:ext uri="{FF2B5EF4-FFF2-40B4-BE49-F238E27FC236}">
                <a16:creationId xmlns="" xmlns:a16="http://schemas.microsoft.com/office/drawing/2014/main" id="{A8198117-0944-4B15-8D10-007E29A41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899308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Shore-Based Magnetometer with IGRF Corrections</a:t>
            </a:r>
            <a:endParaRPr lang="fr-FR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5">
            <a:extLst>
              <a:ext uri="{FF2B5EF4-FFF2-40B4-BE49-F238E27FC236}">
                <a16:creationId xmlns="" xmlns:a16="http://schemas.microsoft.com/office/drawing/2014/main" id="{CFDE790B-DDB3-432C-B0A8-278CB4267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44463"/>
            <a:ext cx="5988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Magnetometer Editing</a:t>
            </a:r>
            <a:endParaRPr lang="en-US" altLang="en-US" sz="4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5204"/>
            <a:ext cx="8259433" cy="44781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 bwMode="auto">
          <a:xfrm>
            <a:off x="1074928" y="5907342"/>
            <a:ext cx="6757276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Interface is designed around the Magnetometer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ED4BD92-617C-4E18-8457-FD0059667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438"/>
          <a:stretch/>
        </p:blipFill>
        <p:spPr>
          <a:xfrm>
            <a:off x="321469" y="1125208"/>
            <a:ext cx="7701073" cy="2776992"/>
          </a:xfrm>
          <a:prstGeom prst="rect">
            <a:avLst/>
          </a:prstGeom>
        </p:spPr>
      </p:pic>
      <p:sp>
        <p:nvSpPr>
          <p:cNvPr id="66563" name="Rectangle 2">
            <a:extLst>
              <a:ext uri="{FF2B5EF4-FFF2-40B4-BE49-F238E27FC236}">
                <a16:creationId xmlns="" xmlns:a16="http://schemas.microsoft.com/office/drawing/2014/main" id="{9FEE3479-E1A4-4F79-8657-1C14F5265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4076700"/>
            <a:ext cx="8972550" cy="2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With Shore-Based Reference Station and IGRF Corrections</a:t>
            </a: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Reference station can be user-supplied or IAGA station</a:t>
            </a: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Separate IGRF values are computed for both vessel and shore-based measurements</a:t>
            </a: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 hour filter is applied on Shore Based Data</a:t>
            </a: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Shift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applied to the </a:t>
            </a:r>
            <a:r>
              <a:rPr lang="en-US" altLang="en-US" sz="1800" u="sng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Diurnal Component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Unshifted Value</a:t>
            </a: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applied to </a:t>
            </a:r>
            <a:r>
              <a:rPr lang="en-US" altLang="en-US" sz="1800" u="sng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00FF00"/>
                </a:highlight>
              </a:rPr>
              <a:t>Agitation Component</a:t>
            </a:r>
            <a:endParaRPr lang="en-US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Shore Based data and results calculation could be display in color</a:t>
            </a:r>
          </a:p>
        </p:txBody>
      </p:sp>
      <p:pic>
        <p:nvPicPr>
          <p:cNvPr id="66564" name="Picture 6">
            <a:extLst>
              <a:ext uri="{FF2B5EF4-FFF2-40B4-BE49-F238E27FC236}">
                <a16:creationId xmlns="" xmlns:a16="http://schemas.microsoft.com/office/drawing/2014/main" id="{C3839D6C-DCF0-4077-A202-7A4FE6173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7737" y="6013450"/>
            <a:ext cx="1419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>
            <a:extLst>
              <a:ext uri="{FF2B5EF4-FFF2-40B4-BE49-F238E27FC236}">
                <a16:creationId xmlns="" xmlns:a16="http://schemas.microsoft.com/office/drawing/2014/main" id="{FCEC73D2-7A1C-4277-9F2D-B6D78E3B4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778" y="25558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>
            <a:extLst>
              <a:ext uri="{FF2B5EF4-FFF2-40B4-BE49-F238E27FC236}">
                <a16:creationId xmlns="" xmlns:a16="http://schemas.microsoft.com/office/drawing/2014/main" id="{1FE1A17D-37B2-407C-9FB8-0DB021431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" y="14288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</a:t>
            </a:r>
            <a:endParaRPr lang="fr-FR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E8BFA58-579F-446E-8A2A-AD45D6E1B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79"/>
          <a:stretch/>
        </p:blipFill>
        <p:spPr>
          <a:xfrm>
            <a:off x="4530832" y="2066698"/>
            <a:ext cx="4162425" cy="30317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31C141A-E54F-4EAD-B1E4-AB90810EC6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117" b="43235"/>
          <a:stretch/>
        </p:blipFill>
        <p:spPr>
          <a:xfrm>
            <a:off x="257553" y="1921453"/>
            <a:ext cx="4162425" cy="31770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4515" name="Rectangle 3">
            <a:extLst>
              <a:ext uri="{FF2B5EF4-FFF2-40B4-BE49-F238E27FC236}">
                <a16:creationId xmlns="" xmlns:a16="http://schemas.microsoft.com/office/drawing/2014/main" id="{0DDB8750-6A7D-49E5-B883-53CF9D23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66" y="5308510"/>
            <a:ext cx="3889375" cy="9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fr-F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Stand Alone Mode</a:t>
            </a:r>
            <a:endParaRPr lang="fr-FR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IGRF corrections</a:t>
            </a:r>
          </a:p>
          <a:p>
            <a:pPr marL="285750" indent="-28575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shore-</a:t>
            </a:r>
            <a:r>
              <a:rPr lang="fr-FR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based</a:t>
            </a: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fr-FR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magnetometer</a:t>
            </a:r>
            <a:endParaRPr lang="fr-FR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4516" name="Rectangle 5">
            <a:extLst>
              <a:ext uri="{FF2B5EF4-FFF2-40B4-BE49-F238E27FC236}">
                <a16:creationId xmlns="" xmlns:a16="http://schemas.microsoft.com/office/drawing/2014/main" id="{D724F27D-42CB-4DC7-89FC-005104CC5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434" y="5165133"/>
            <a:ext cx="3825875" cy="13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fr-F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Stand Alone Mode </a:t>
            </a:r>
            <a:r>
              <a:rPr lang="fr-FR" alt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with</a:t>
            </a:r>
            <a:r>
              <a:rPr lang="fr-F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IGRF Corrections</a:t>
            </a:r>
          </a:p>
          <a:p>
            <a:pPr marL="285750" indent="-28575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IGRF corrections</a:t>
            </a:r>
          </a:p>
          <a:p>
            <a:pPr marL="285750" indent="-28575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 shore-</a:t>
            </a:r>
            <a:r>
              <a:rPr lang="fr-FR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based</a:t>
            </a:r>
            <a:r>
              <a:rPr lang="fr-FR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fr-FR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magnetometer</a:t>
            </a:r>
            <a:endParaRPr lang="fr-FR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64517" name="Picture 11">
            <a:extLst>
              <a:ext uri="{FF2B5EF4-FFF2-40B4-BE49-F238E27FC236}">
                <a16:creationId xmlns="" xmlns:a16="http://schemas.microsoft.com/office/drawing/2014/main" id="{8D9DB2FF-4B7E-4C78-B028-F4FF3CF5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84" y="1264147"/>
            <a:ext cx="2447925" cy="15621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12">
            <a:extLst>
              <a:ext uri="{FF2B5EF4-FFF2-40B4-BE49-F238E27FC236}">
                <a16:creationId xmlns="" xmlns:a16="http://schemas.microsoft.com/office/drawing/2014/main" id="{FC5314A0-01E2-4880-AE6D-B61B12574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978" y="1243013"/>
            <a:ext cx="2419350" cy="16097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03B4605-38F6-400E-B1D0-BF9D6DCB3D86}"/>
              </a:ext>
            </a:extLst>
          </p:cNvPr>
          <p:cNvSpPr/>
          <p:nvPr/>
        </p:nvSpPr>
        <p:spPr>
          <a:xfrm>
            <a:off x="3321824" y="3079174"/>
            <a:ext cx="763588" cy="236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14E750E-A7EA-424E-AE0D-8743EAD0AAAB}"/>
              </a:ext>
            </a:extLst>
          </p:cNvPr>
          <p:cNvSpPr/>
          <p:nvPr/>
        </p:nvSpPr>
        <p:spPr>
          <a:xfrm>
            <a:off x="7817390" y="2874676"/>
            <a:ext cx="503237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523" name="TextBox 2">
            <a:extLst>
              <a:ext uri="{FF2B5EF4-FFF2-40B4-BE49-F238E27FC236}">
                <a16:creationId xmlns="" xmlns:a16="http://schemas.microsoft.com/office/drawing/2014/main" id="{383B49BB-E1B5-428B-9CB3-243004FE8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10" y="1492034"/>
            <a:ext cx="2033588" cy="3778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Values are large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="" xmlns:a16="http://schemas.microsoft.com/office/drawing/2014/main" id="{FEE4BF1D-A6A1-49DF-B882-213CE42381BC}"/>
              </a:ext>
            </a:extLst>
          </p:cNvPr>
          <p:cNvCxnSpPr>
            <a:cxnSpLocks/>
            <a:stCxn id="2" idx="0"/>
            <a:endCxn id="64523" idx="2"/>
          </p:cNvCxnSpPr>
          <p:nvPr/>
        </p:nvCxnSpPr>
        <p:spPr>
          <a:xfrm flipH="1" flipV="1">
            <a:off x="3327704" y="1869859"/>
            <a:ext cx="375914" cy="12093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525" name="TextBox 13">
            <a:extLst>
              <a:ext uri="{FF2B5EF4-FFF2-40B4-BE49-F238E27FC236}">
                <a16:creationId xmlns="" xmlns:a16="http://schemas.microsoft.com/office/drawing/2014/main" id="{E5C3CFDD-9DC6-40B1-8ED0-2825A3CC3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353" y="1455738"/>
            <a:ext cx="2062163" cy="3778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Values are small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33FFC2C9-9D75-4927-876C-1311C0F137FC}"/>
              </a:ext>
            </a:extLst>
          </p:cNvPr>
          <p:cNvCxnSpPr>
            <a:stCxn id="10" idx="0"/>
            <a:endCxn id="64525" idx="2"/>
          </p:cNvCxnSpPr>
          <p:nvPr/>
        </p:nvCxnSpPr>
        <p:spPr>
          <a:xfrm flipH="1" flipV="1">
            <a:off x="7562435" y="1833563"/>
            <a:ext cx="506574" cy="10411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Box 4">
            <a:extLst>
              <a:ext uri="{FF2B5EF4-FFF2-40B4-BE49-F238E27FC236}">
                <a16:creationId xmlns="" xmlns:a16="http://schemas.microsoft.com/office/drawing/2014/main" id="{468CCB44-DCF3-45B0-86E8-49FD773BC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66" y="21432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</a:t>
            </a:r>
            <a:endParaRPr lang="fr-FR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E0899B8-25CB-4E8C-8F62-B06EA5209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45" y="1786733"/>
            <a:ext cx="8285018" cy="3548898"/>
          </a:xfrm>
          <a:prstGeom prst="rect">
            <a:avLst/>
          </a:prstGeom>
        </p:spPr>
      </p:pic>
      <p:sp>
        <p:nvSpPr>
          <p:cNvPr id="68610" name="Rectangle 3">
            <a:extLst>
              <a:ext uri="{FF2B5EF4-FFF2-40B4-BE49-F238E27FC236}">
                <a16:creationId xmlns="" xmlns:a16="http://schemas.microsoft.com/office/drawing/2014/main" id="{2F084092-FEC6-4BC1-9F98-F93B464A2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76700"/>
            <a:ext cx="8610600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</a:pPr>
            <a:endParaRPr lang="en-US" altLang="en-US" sz="1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8612" name="Text Box 10">
            <a:extLst>
              <a:ext uri="{FF2B5EF4-FFF2-40B4-BE49-F238E27FC236}">
                <a16:creationId xmlns="" xmlns:a16="http://schemas.microsoft.com/office/drawing/2014/main" id="{FD20E38A-8FBF-407C-80E5-1BE107A74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5394369"/>
            <a:ext cx="528478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Display recommended information</a:t>
            </a:r>
          </a:p>
        </p:txBody>
      </p:sp>
      <p:pic>
        <p:nvPicPr>
          <p:cNvPr id="68613" name="Picture 11">
            <a:extLst>
              <a:ext uri="{FF2B5EF4-FFF2-40B4-BE49-F238E27FC236}">
                <a16:creationId xmlns="" xmlns:a16="http://schemas.microsoft.com/office/drawing/2014/main" id="{5FDD7990-193C-4E1A-8A18-BFAD90EF6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582" y="6100128"/>
            <a:ext cx="196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Line 12">
            <a:extLst>
              <a:ext uri="{FF2B5EF4-FFF2-40B4-BE49-F238E27FC236}">
                <a16:creationId xmlns="" xmlns:a16="http://schemas.microsoft.com/office/drawing/2014/main" id="{2647715D-586C-4FC6-A939-45E64340A3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68582" y="5237018"/>
            <a:ext cx="979054" cy="909826"/>
          </a:xfrm>
          <a:prstGeom prst="line">
            <a:avLst/>
          </a:prstGeom>
          <a:noFill/>
          <a:ln w="793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585" name="Picture 15">
            <a:extLst>
              <a:ext uri="{FF2B5EF4-FFF2-40B4-BE49-F238E27FC236}">
                <a16:creationId xmlns="" xmlns:a16="http://schemas.microsoft.com/office/drawing/2014/main" id="{7D38AA21-3589-469B-AA7D-736AEF14E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169" y="12771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1CB43B44-5FB7-41C1-AE7A-C55602FE4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-5555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0"/>
              </a:spcAft>
              <a:buClr>
                <a:srgbClr val="000000"/>
              </a:buClr>
            </a:pPr>
            <a:r>
              <a:rPr lang="en-US" altLang="en-US" sz="2800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Spreadsheet</a:t>
            </a:r>
            <a:endParaRPr lang="fr-FR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>
            <a:extLst>
              <a:ext uri="{FF2B5EF4-FFF2-40B4-BE49-F238E27FC236}">
                <a16:creationId xmlns="" xmlns:a16="http://schemas.microsoft.com/office/drawing/2014/main" id="{5F083B3F-7661-443F-B2C9-DEC816C7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19075"/>
            <a:ext cx="7510462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SURVEY Window</a:t>
            </a:r>
          </a:p>
        </p:txBody>
      </p:sp>
      <p:sp>
        <p:nvSpPr>
          <p:cNvPr id="70661" name="Rectangle 4">
            <a:extLst>
              <a:ext uri="{FF2B5EF4-FFF2-40B4-BE49-F238E27FC236}">
                <a16:creationId xmlns="" xmlns:a16="http://schemas.microsoft.com/office/drawing/2014/main" id="{11617F45-DAFC-4A73-BC90-153BE3772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891" y="2137065"/>
            <a:ext cx="3325207" cy="25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Displays track lines and background chart
A marker indicates your current position
Use this to correlate anomalies with features on the charts
All charts displayed in the shell will show up here</a:t>
            </a:r>
            <a:endParaRPr lang="fr-FR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3B04AD9-56B3-475B-8065-3F52B51C7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693"/>
          <a:stretch/>
        </p:blipFill>
        <p:spPr>
          <a:xfrm>
            <a:off x="410340" y="1481060"/>
            <a:ext cx="4955987" cy="417297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5D74A09-2799-4828-BDD7-5CAE2CACC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8" y="1522002"/>
            <a:ext cx="8081818" cy="4731399"/>
          </a:xfrm>
          <a:prstGeom prst="rect">
            <a:avLst/>
          </a:prstGeom>
        </p:spPr>
      </p:pic>
      <p:sp>
        <p:nvSpPr>
          <p:cNvPr id="72708" name="Text Box 3">
            <a:extLst>
              <a:ext uri="{FF2B5EF4-FFF2-40B4-BE49-F238E27FC236}">
                <a16:creationId xmlns="" xmlns:a16="http://schemas.microsoft.com/office/drawing/2014/main" id="{DB515652-6DCB-483A-A8FE-AF648CE8E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188913"/>
            <a:ext cx="75104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Profile Window  </a:t>
            </a:r>
            <a:r>
              <a:rPr lang="en-US" altLang="en-US" sz="2400" dirty="0">
                <a:solidFill>
                  <a:schemeClr val="bg1"/>
                </a:solidFill>
              </a:rPr>
              <a:t>IGRF Correction</a:t>
            </a:r>
          </a:p>
        </p:txBody>
      </p:sp>
      <p:sp>
        <p:nvSpPr>
          <p:cNvPr id="72709" name="Rectangle 5">
            <a:extLst>
              <a:ext uri="{FF2B5EF4-FFF2-40B4-BE49-F238E27FC236}">
                <a16:creationId xmlns="" xmlns:a16="http://schemas.microsoft.com/office/drawing/2014/main" id="{843C1C6C-5028-4A45-A837-5F5F84768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892" y="2835275"/>
            <a:ext cx="1447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fr-FR" altLang="en-US" sz="1800" dirty="0" err="1">
                <a:solidFill>
                  <a:schemeClr val="bg1"/>
                </a:solidFill>
                <a:latin typeface="Calibri" panose="020F0502020204030204" pitchFamily="34" charset="0"/>
              </a:rPr>
              <a:t>Trackline</a:t>
            </a:r>
            <a:endParaRPr lang="fr-FR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fr-FR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fr-FR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fr-FR" alt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Gamma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>
            <a:extLst>
              <a:ext uri="{FF2B5EF4-FFF2-40B4-BE49-F238E27FC236}">
                <a16:creationId xmlns="" xmlns:a16="http://schemas.microsoft.com/office/drawing/2014/main" id="{77C4D250-20E6-4837-8F78-AE2CFF3D1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732463"/>
            <a:ext cx="8763000" cy="76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Allows for editing of outliers of gamma values, raw anomalies (blue), and/or total anomalies (red)</a:t>
            </a:r>
          </a:p>
        </p:txBody>
      </p:sp>
      <p:sp>
        <p:nvSpPr>
          <p:cNvPr id="74755" name="Text Box 2">
            <a:extLst>
              <a:ext uri="{FF2B5EF4-FFF2-40B4-BE49-F238E27FC236}">
                <a16:creationId xmlns="" xmlns:a16="http://schemas.microsoft.com/office/drawing/2014/main" id="{696F3B90-10EE-46DC-8113-960F5AA41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" y="0"/>
            <a:ext cx="9166225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Profile Window – </a:t>
            </a:r>
          </a:p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2400" dirty="0">
                <a:solidFill>
                  <a:schemeClr val="bg1"/>
                </a:solidFill>
              </a:rPr>
              <a:t>With Shore-Based Magnetometer Applied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98B225C-4206-435F-B9D1-8DC3D7B4A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62" y="1217622"/>
            <a:ext cx="7536873" cy="4422756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DB2877A3-29BB-410E-9514-7CB3D7D3D75E}"/>
              </a:ext>
            </a:extLst>
          </p:cNvPr>
          <p:cNvSpPr/>
          <p:nvPr/>
        </p:nvSpPr>
        <p:spPr>
          <a:xfrm>
            <a:off x="309562" y="3029527"/>
            <a:ext cx="1177493" cy="5264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="" xmlns:a16="http://schemas.microsoft.com/office/drawing/2014/main" id="{131CE9D9-6F47-45A6-93C6-939F60EC634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fr-FR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750" name="Picture 34">
            <a:extLst>
              <a:ext uri="{FF2B5EF4-FFF2-40B4-BE49-F238E27FC236}">
                <a16:creationId xmlns="" xmlns:a16="http://schemas.microsoft.com/office/drawing/2014/main" id="{A1C8A7A2-4B79-4FDB-B1F0-348A10E6928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438" y="2565400"/>
            <a:ext cx="3743325" cy="3052763"/>
          </a:xfr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0900" name="Text Box 3">
            <a:extLst>
              <a:ext uri="{FF2B5EF4-FFF2-40B4-BE49-F238E27FC236}">
                <a16:creationId xmlns="" xmlns:a16="http://schemas.microsoft.com/office/drawing/2014/main" id="{149D1163-452B-47D6-83F2-52C9235DD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756" y="237332"/>
            <a:ext cx="94678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MAG EDIT – Default Edited Extension</a:t>
            </a:r>
          </a:p>
        </p:txBody>
      </p:sp>
      <p:grpSp>
        <p:nvGrpSpPr>
          <p:cNvPr id="80901" name="Group 18">
            <a:extLst>
              <a:ext uri="{FF2B5EF4-FFF2-40B4-BE49-F238E27FC236}">
                <a16:creationId xmlns="" xmlns:a16="http://schemas.microsoft.com/office/drawing/2014/main" id="{483BF355-29E0-4A11-9475-CF616CE914CF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484313"/>
            <a:ext cx="7631112" cy="576262"/>
            <a:chOff x="295" y="1661"/>
            <a:chExt cx="4807" cy="363"/>
          </a:xfrm>
        </p:grpSpPr>
        <p:sp>
          <p:nvSpPr>
            <p:cNvPr id="80902" name="AutoShape 19">
              <a:extLst>
                <a:ext uri="{FF2B5EF4-FFF2-40B4-BE49-F238E27FC236}">
                  <a16:creationId xmlns="" xmlns:a16="http://schemas.microsoft.com/office/drawing/2014/main" id="{888A1572-49C5-4953-A9CF-BC28F067D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80903" name="AutoShape 20">
              <a:extLst>
                <a:ext uri="{FF2B5EF4-FFF2-40B4-BE49-F238E27FC236}">
                  <a16:creationId xmlns="" xmlns:a16="http://schemas.microsoft.com/office/drawing/2014/main" id="{9793896C-3BAA-4FDC-AAB1-264D61226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80904" name="Rectangle 21">
              <a:extLst>
                <a:ext uri="{FF2B5EF4-FFF2-40B4-BE49-F238E27FC236}">
                  <a16:creationId xmlns="" xmlns:a16="http://schemas.microsoft.com/office/drawing/2014/main" id="{5EBD8945-5954-4E0C-9DBB-6E3EB0F43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fr-FR" altLang="en-US" sz="1800"/>
                <a:t>*.MAG</a:t>
              </a:r>
            </a:p>
          </p:txBody>
        </p:sp>
        <p:sp>
          <p:nvSpPr>
            <p:cNvPr id="80905" name="Rectangle 22">
              <a:extLst>
                <a:ext uri="{FF2B5EF4-FFF2-40B4-BE49-F238E27FC236}">
                  <a16:creationId xmlns="" xmlns:a16="http://schemas.microsoft.com/office/drawing/2014/main" id="{612046CE-60AD-452C-A3CC-6E10F37BC2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fr-FR" altLang="en-US" sz="1800"/>
                <a:t>*.RAW</a:t>
              </a:r>
            </a:p>
          </p:txBody>
        </p:sp>
        <p:sp>
          <p:nvSpPr>
            <p:cNvPr id="80906" name="AutoShape 23">
              <a:extLst>
                <a:ext uri="{FF2B5EF4-FFF2-40B4-BE49-F238E27FC236}">
                  <a16:creationId xmlns="" xmlns:a16="http://schemas.microsoft.com/office/drawing/2014/main" id="{7D6D7E73-14CF-453F-9C76-CD439451F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fr-FR" altLang="en-US" sz="1800"/>
                <a:t>Mag Edit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>
            <a:extLst>
              <a:ext uri="{FF2B5EF4-FFF2-40B4-BE49-F238E27FC236}">
                <a16:creationId xmlns="" xmlns:a16="http://schemas.microsoft.com/office/drawing/2014/main" id="{1AAB9455-739D-4256-B2A6-F3A066C7C670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n-U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fr-FR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772" name="Picture 20">
            <a:extLst>
              <a:ext uri="{FF2B5EF4-FFF2-40B4-BE49-F238E27FC236}">
                <a16:creationId xmlns="" xmlns:a16="http://schemas.microsoft.com/office/drawing/2014/main" id="{287C0266-9A02-4D32-9DEC-6A601ECD224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216025"/>
            <a:ext cx="4465637" cy="4114800"/>
          </a:xfrm>
          <a:effectLst/>
        </p:spPr>
      </p:pic>
      <p:pic>
        <p:nvPicPr>
          <p:cNvPr id="81924" name="Picture 22">
            <a:extLst>
              <a:ext uri="{FF2B5EF4-FFF2-40B4-BE49-F238E27FC236}">
                <a16:creationId xmlns="" xmlns:a16="http://schemas.microsoft.com/office/drawing/2014/main" id="{1A7D0030-8CCE-4955-A718-5E61376FA448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42000" y="1733947"/>
            <a:ext cx="2424113" cy="2592387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5" name="Picture 27">
            <a:extLst>
              <a:ext uri="{FF2B5EF4-FFF2-40B4-BE49-F238E27FC236}">
                <a16:creationId xmlns="" xmlns:a16="http://schemas.microsoft.com/office/drawing/2014/main" id="{BAB596B3-187E-4023-80DC-7D9D2C408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5157788"/>
            <a:ext cx="153352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28">
            <a:extLst>
              <a:ext uri="{FF2B5EF4-FFF2-40B4-BE49-F238E27FC236}">
                <a16:creationId xmlns="" xmlns:a16="http://schemas.microsoft.com/office/drawing/2014/main" id="{2E93CCFD-A486-40DF-820F-59173F1A0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5157788"/>
            <a:ext cx="1524000" cy="97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29">
            <a:extLst>
              <a:ext uri="{FF2B5EF4-FFF2-40B4-BE49-F238E27FC236}">
                <a16:creationId xmlns="" xmlns:a16="http://schemas.microsoft.com/office/drawing/2014/main" id="{C058253D-7D9A-4BC1-852C-1E78C7904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5157788"/>
            <a:ext cx="1657350" cy="92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8" name="Text Box 30">
            <a:extLst>
              <a:ext uri="{FF2B5EF4-FFF2-40B4-BE49-F238E27FC236}">
                <a16:creationId xmlns="" xmlns:a16="http://schemas.microsoft.com/office/drawing/2014/main" id="{F96A62AF-99D0-4CB7-A403-AEEF7E121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308725"/>
            <a:ext cx="8497888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fr-FR" altLang="en-US" sz="2000">
                <a:solidFill>
                  <a:schemeClr val="bg1"/>
                </a:solidFill>
              </a:rPr>
              <a:t>Edited Gamma Value                Raw Anomaly	        	Total Anomaly</a:t>
            </a:r>
          </a:p>
        </p:txBody>
      </p:sp>
      <p:sp>
        <p:nvSpPr>
          <p:cNvPr id="81929" name="Oval 31">
            <a:extLst>
              <a:ext uri="{FF2B5EF4-FFF2-40B4-BE49-F238E27FC236}">
                <a16:creationId xmlns="" xmlns:a16="http://schemas.microsoft.com/office/drawing/2014/main" id="{42F32DBF-F207-4FDD-A605-66F5BACAD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0" y="3823097"/>
            <a:ext cx="2665413" cy="6477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1930" name="Text Box 4">
            <a:extLst>
              <a:ext uri="{FF2B5EF4-FFF2-40B4-BE49-F238E27FC236}">
                <a16:creationId xmlns="" xmlns:a16="http://schemas.microsoft.com/office/drawing/2014/main" id="{47444A03-594F-433B-8C27-197D71C65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24620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MAG EDIT</a:t>
            </a:r>
            <a:endParaRPr lang="en-US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 Box 23">
            <a:extLst>
              <a:ext uri="{FF2B5EF4-FFF2-40B4-BE49-F238E27FC236}">
                <a16:creationId xmlns="" xmlns:a16="http://schemas.microsoft.com/office/drawing/2014/main" id="{6D2996F7-ACCD-49BC-BBC3-030A4BA62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61" y="5878441"/>
            <a:ext cx="6604865" cy="51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eaLnBrk="1" hangingPunct="1">
              <a:spcBef>
                <a:spcPts val="638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Save in XYZ format or to new binary Session format.</a:t>
            </a:r>
          </a:p>
        </p:txBody>
      </p:sp>
      <p:sp>
        <p:nvSpPr>
          <p:cNvPr id="82948" name="Text Box 4">
            <a:extLst>
              <a:ext uri="{FF2B5EF4-FFF2-40B4-BE49-F238E27FC236}">
                <a16:creationId xmlns="" xmlns:a16="http://schemas.microsoft.com/office/drawing/2014/main" id="{6BDD80C7-270C-4DE9-9843-476D2D276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115888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MAGEDIT Save Options</a:t>
            </a:r>
            <a:endParaRPr lang="en-US" alt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F09F159-F776-41D9-AF2C-535E202DA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20" y="1615859"/>
            <a:ext cx="7106805" cy="4082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57DEA297-7E08-421B-9064-A9D023E3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Magedit</a:t>
            </a:r>
            <a:r>
              <a:rPr lang="en-US" altLang="en-US" dirty="0"/>
              <a:t> – Generating Contour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EB4D8DE-00ED-4341-A77C-03533C7E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0FC3D-951B-42F4-93B6-7A0F7C4ECD0C}" type="slidenum">
              <a:rPr lang="fr-FR" altLang="en-US" smtClean="0"/>
              <a:pPr>
                <a:defRPr/>
              </a:pPr>
              <a:t>29</a:t>
            </a:fld>
            <a:endParaRPr lang="fr-FR" alt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B4FED37-15EE-40D0-975E-A02A93ECA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27493"/>
            <a:ext cx="3671650" cy="4524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227F532D-2A6B-4180-82CE-67BFDC995D17}"/>
              </a:ext>
            </a:extLst>
          </p:cNvPr>
          <p:cNvSpPr/>
          <p:nvPr/>
        </p:nvSpPr>
        <p:spPr>
          <a:xfrm>
            <a:off x="1062580" y="3429000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6F3AADB5-55C8-45E5-B3C7-A1CE82994323}"/>
              </a:ext>
            </a:extLst>
          </p:cNvPr>
          <p:cNvSpPr/>
          <p:nvPr/>
        </p:nvSpPr>
        <p:spPr>
          <a:xfrm>
            <a:off x="1902691" y="1681018"/>
            <a:ext cx="2116431" cy="42385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BF48888-2906-4140-A033-8A618CCA35D1}"/>
              </a:ext>
            </a:extLst>
          </p:cNvPr>
          <p:cNvSpPr txBox="1"/>
          <p:nvPr/>
        </p:nvSpPr>
        <p:spPr bwMode="auto">
          <a:xfrm>
            <a:off x="4331855" y="1995055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Magedit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program now has the ability to generate contours within the program. 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Select the Contour button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If you haven’t saved the data you will be prompted to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Contour Dialog will appear and allow the user to generate contours without opening the Tin Model program.</a:t>
            </a:r>
          </a:p>
        </p:txBody>
      </p:sp>
    </p:spTree>
    <p:extLst>
      <p:ext uri="{BB962C8B-B14F-4D97-AF65-F5344CB8AC3E}">
        <p14:creationId xmlns:p14="http://schemas.microsoft.com/office/powerpoint/2010/main" val="25287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63C676-FD43-4427-A1EE-12BA6F77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55" y="0"/>
            <a:ext cx="8228013" cy="997527"/>
          </a:xfrm>
        </p:spPr>
        <p:txBody>
          <a:bodyPr/>
          <a:lstStyle/>
          <a:p>
            <a:r>
              <a:rPr lang="en-US" dirty="0"/>
              <a:t>Docking ability of Windows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C810308-33B0-4979-880D-6EF667A89DC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0E00FC3D-951B-42F4-93B6-7A0F7C4ECD0C}" type="slidenum">
              <a:rPr lang="fr-FR" altLang="en-US" smtClean="0"/>
              <a:pPr>
                <a:defRPr/>
              </a:pPr>
              <a:t>3</a:t>
            </a:fld>
            <a:endParaRPr lang="fr-FR" alt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186F217-F7F4-4B50-B213-BEE786371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" y="1501502"/>
            <a:ext cx="7105795" cy="38549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="" xmlns:a16="http://schemas.microsoft.com/office/drawing/2014/main" id="{EE13DF4A-0E6E-477C-ABEB-A0B549318EC6}"/>
              </a:ext>
            </a:extLst>
          </p:cNvPr>
          <p:cNvSpPr/>
          <p:nvPr/>
        </p:nvSpPr>
        <p:spPr>
          <a:xfrm>
            <a:off x="4174836" y="329738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FBCD833A-8E45-4882-814F-F532F5A4FEAB}"/>
              </a:ext>
            </a:extLst>
          </p:cNvPr>
          <p:cNvSpPr/>
          <p:nvPr/>
        </p:nvSpPr>
        <p:spPr>
          <a:xfrm>
            <a:off x="1117998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FB631BE7-7F25-4E08-8439-FD39D10E412A}"/>
              </a:ext>
            </a:extLst>
          </p:cNvPr>
          <p:cNvSpPr/>
          <p:nvPr/>
        </p:nvSpPr>
        <p:spPr>
          <a:xfrm>
            <a:off x="4174836" y="509326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95FC6701-367D-458E-A7C5-D7EDA3A701D2}"/>
              </a:ext>
            </a:extLst>
          </p:cNvPr>
          <p:cNvSpPr/>
          <p:nvPr/>
        </p:nvSpPr>
        <p:spPr>
          <a:xfrm>
            <a:off x="4174836" y="151255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BA813B03-531F-403E-984C-B0BEDC487725}"/>
              </a:ext>
            </a:extLst>
          </p:cNvPr>
          <p:cNvSpPr/>
          <p:nvPr/>
        </p:nvSpPr>
        <p:spPr>
          <a:xfrm>
            <a:off x="7240910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5C9F359-CF2D-4990-A478-7C5C5C480DF7}"/>
              </a:ext>
            </a:extLst>
          </p:cNvPr>
          <p:cNvSpPr txBox="1"/>
          <p:nvPr/>
        </p:nvSpPr>
        <p:spPr bwMode="auto">
          <a:xfrm>
            <a:off x="1006445" y="5661145"/>
            <a:ext cx="6900200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windows can be docked to various areas of the editor. </a:t>
            </a:r>
          </a:p>
        </p:txBody>
      </p:sp>
    </p:spTree>
    <p:extLst>
      <p:ext uri="{BB962C8B-B14F-4D97-AF65-F5344CB8AC3E}">
        <p14:creationId xmlns:p14="http://schemas.microsoft.com/office/powerpoint/2010/main" val="382893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66661C-F665-445D-8ABF-9CAE6662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Magedit</a:t>
            </a:r>
            <a:r>
              <a:rPr lang="en-US" dirty="0"/>
              <a:t> – Sorting Routines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C1E9DF3-637D-4B19-90EB-ACAA0BE4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7074838-88D5-4500-A572-D08A208E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3" y="1422400"/>
            <a:ext cx="3839159" cy="4334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E10BE2CD-43F9-41FE-8B1A-05EBB02D519B}"/>
              </a:ext>
            </a:extLst>
          </p:cNvPr>
          <p:cNvSpPr/>
          <p:nvPr/>
        </p:nvSpPr>
        <p:spPr>
          <a:xfrm>
            <a:off x="284970" y="3738418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7F9E3F9D-4554-40D2-8234-FF9C78FB0822}"/>
              </a:ext>
            </a:extLst>
          </p:cNvPr>
          <p:cNvSpPr/>
          <p:nvPr/>
        </p:nvSpPr>
        <p:spPr>
          <a:xfrm>
            <a:off x="1902691" y="2780145"/>
            <a:ext cx="2216871" cy="24845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30BE85D-5F65-42AE-9E3E-F4BB68B31CC5}"/>
              </a:ext>
            </a:extLst>
          </p:cNvPr>
          <p:cNvSpPr txBox="1"/>
          <p:nvPr/>
        </p:nvSpPr>
        <p:spPr bwMode="auto">
          <a:xfrm>
            <a:off x="4394357" y="1974473"/>
            <a:ext cx="4464673" cy="347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Magedit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program now has the ability to Sort Data within the program. 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Select the Sort button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If you haven’t saved the data you will be prompted to.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2D Sort option dialog will appear allowing the user to sort the gamma readings for display.</a:t>
            </a:r>
          </a:p>
        </p:txBody>
      </p:sp>
    </p:spTree>
    <p:extLst>
      <p:ext uri="{BB962C8B-B14F-4D97-AF65-F5344CB8AC3E}">
        <p14:creationId xmlns:p14="http://schemas.microsoft.com/office/powerpoint/2010/main" val="2073499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5">
            <a:extLst>
              <a:ext uri="{FF2B5EF4-FFF2-40B4-BE49-F238E27FC236}">
                <a16:creationId xmlns="" xmlns:a16="http://schemas.microsoft.com/office/drawing/2014/main" id="{D603886F-F1F3-40C9-B14A-38F9AA422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0175"/>
            <a:ext cx="84359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Tin Model – Generating Contours</a:t>
            </a:r>
            <a:r>
              <a:rPr lang="en-US" altLang="en-US" sz="2400" dirty="0">
                <a:solidFill>
                  <a:srgbClr val="FFFF00"/>
                </a:solidFill>
                <a:latin typeface="Calibri" panose="020F0502020204030204" pitchFamily="34" charset="0"/>
              </a:rPr>
              <a:t/>
            </a:r>
            <a:br>
              <a:rPr lang="en-US" altLang="en-US" sz="2400" dirty="0">
                <a:solidFill>
                  <a:srgbClr val="FFFF00"/>
                </a:solidFill>
                <a:latin typeface="Calibri" panose="020F0502020204030204" pitchFamily="34" charset="0"/>
              </a:rPr>
            </a:br>
            <a:endParaRPr lang="en-US" altLang="en-US" sz="24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51554" name="Picture 2">
            <a:extLst>
              <a:ext uri="{FF2B5EF4-FFF2-40B4-BE49-F238E27FC236}">
                <a16:creationId xmlns="" xmlns:a16="http://schemas.microsoft.com/office/drawing/2014/main" id="{6BF7EB24-F629-41A7-8F81-DE5135B4D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628775"/>
            <a:ext cx="6324600" cy="437673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Box 6">
            <a:extLst>
              <a:ext uri="{FF2B5EF4-FFF2-40B4-BE49-F238E27FC236}">
                <a16:creationId xmlns="" xmlns:a16="http://schemas.microsoft.com/office/drawing/2014/main" id="{70C998E4-79D8-4EC9-8762-02F9395B7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3" y="2636838"/>
            <a:ext cx="23050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Creating a Tin Model of the data allows the user to generate a DXF map of the gamma contours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>
            <a:extLst>
              <a:ext uri="{FF2B5EF4-FFF2-40B4-BE49-F238E27FC236}">
                <a16:creationId xmlns="" xmlns:a16="http://schemas.microsoft.com/office/drawing/2014/main" id="{9768AB08-0359-48EB-984A-03DA8CA7A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0"/>
            <a:ext cx="8505825" cy="981075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Raw Anomaly Allows Better Representation</a:t>
            </a:r>
          </a:p>
        </p:txBody>
      </p:sp>
      <p:pic>
        <p:nvPicPr>
          <p:cNvPr id="152578" name="Picture 2">
            <a:extLst>
              <a:ext uri="{FF2B5EF4-FFF2-40B4-BE49-F238E27FC236}">
                <a16:creationId xmlns="" xmlns:a16="http://schemas.microsoft.com/office/drawing/2014/main" id="{8C135F35-D6EA-48AB-9442-B18ED01BB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" y="1419281"/>
            <a:ext cx="7022306" cy="499739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1">
            <a:extLst>
              <a:ext uri="{FF2B5EF4-FFF2-40B4-BE49-F238E27FC236}">
                <a16:creationId xmlns="" xmlns:a16="http://schemas.microsoft.com/office/drawing/2014/main" id="{15369366-6C8E-4B01-BCF1-222CE9541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2" y="1074341"/>
            <a:ext cx="6050756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GeoTIF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created in HYPACK TIN MODEL displayed on top of S-57 nautical chart in the HYPACK SHELL.</a:t>
            </a:r>
          </a:p>
        </p:txBody>
      </p:sp>
      <p:sp>
        <p:nvSpPr>
          <p:cNvPr id="86019" name="Text Box 2">
            <a:extLst>
              <a:ext uri="{FF2B5EF4-FFF2-40B4-BE49-F238E27FC236}">
                <a16:creationId xmlns="" xmlns:a16="http://schemas.microsoft.com/office/drawing/2014/main" id="{9C41CFDF-3103-45FA-9557-3F886F7F3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4" y="37307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Data Presentation</a:t>
            </a:r>
          </a:p>
        </p:txBody>
      </p:sp>
      <p:pic>
        <p:nvPicPr>
          <p:cNvPr id="34820" name="Picture 3">
            <a:extLst>
              <a:ext uri="{FF2B5EF4-FFF2-40B4-BE49-F238E27FC236}">
                <a16:creationId xmlns="" xmlns:a16="http://schemas.microsoft.com/office/drawing/2014/main" id="{3DE22E7F-DD1F-4D2F-89F4-7572ADFEB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75" y="1904207"/>
            <a:ext cx="7015163" cy="461327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">
            <a:extLst>
              <a:ext uri="{FF2B5EF4-FFF2-40B4-BE49-F238E27FC236}">
                <a16:creationId xmlns="" xmlns:a16="http://schemas.microsoft.com/office/drawing/2014/main" id="{7633E714-44E0-49F5-A38C-383C85E5E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6" y="1226343"/>
            <a:ext cx="57705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Export of anomaly contours to Google Earth</a:t>
            </a:r>
          </a:p>
        </p:txBody>
      </p:sp>
      <p:pic>
        <p:nvPicPr>
          <p:cNvPr id="35844" name="Picture 3">
            <a:extLst>
              <a:ext uri="{FF2B5EF4-FFF2-40B4-BE49-F238E27FC236}">
                <a16:creationId xmlns="" xmlns:a16="http://schemas.microsoft.com/office/drawing/2014/main" id="{185AB59A-18CB-4054-88C7-36AA386AE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1789906"/>
            <a:ext cx="8151813" cy="4381500"/>
          </a:xfrm>
          <a:prstGeom prst="rect">
            <a:avLst/>
          </a:prstGeom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8" name="Text Box 2">
            <a:extLst>
              <a:ext uri="{FF2B5EF4-FFF2-40B4-BE49-F238E27FC236}">
                <a16:creationId xmlns="" xmlns:a16="http://schemas.microsoft.com/office/drawing/2014/main" id="{6CFACAF5-6CC3-4520-8F8C-47A2F98B9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" y="0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Data Presentation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>
            <a:extLst>
              <a:ext uri="{FF2B5EF4-FFF2-40B4-BE49-F238E27FC236}">
                <a16:creationId xmlns="" xmlns:a16="http://schemas.microsoft.com/office/drawing/2014/main" id="{5BD073FD-B222-48BE-A9CB-A542D7BC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60463"/>
            <a:ext cx="6150769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Smooth sheets can be sent to printer/plotter, </a:t>
            </a:r>
            <a:r>
              <a:rPr lang="en-US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GeoTIF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DXF or PDF.</a:t>
            </a:r>
          </a:p>
        </p:txBody>
      </p:sp>
      <p:sp>
        <p:nvSpPr>
          <p:cNvPr id="91139" name="Text Box 2">
            <a:extLst>
              <a:ext uri="{FF2B5EF4-FFF2-40B4-BE49-F238E27FC236}">
                <a16:creationId xmlns="" xmlns:a16="http://schemas.microsoft.com/office/drawing/2014/main" id="{F785D7DC-6F96-4FEF-ADD3-99720444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0"/>
            <a:ext cx="85677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Data Presentation:  Mag Anomalies</a:t>
            </a:r>
          </a:p>
        </p:txBody>
      </p:sp>
      <p:pic>
        <p:nvPicPr>
          <p:cNvPr id="36868" name="Picture 3">
            <a:extLst>
              <a:ext uri="{FF2B5EF4-FFF2-40B4-BE49-F238E27FC236}">
                <a16:creationId xmlns="" xmlns:a16="http://schemas.microsoft.com/office/drawing/2014/main" id="{5A08080C-7169-4A16-90AF-7740DE3A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9" y="1947865"/>
            <a:ext cx="7242173" cy="43852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r>
              <a:rPr lang="en-US" dirty="0"/>
              <a:t>Thank You !</a:t>
            </a: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January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Historical Sessions )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Newer Sessions ) 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</a:rPr>
              <a:t>Links to more information: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Contact Us:</a:t>
            </a:r>
          </a:p>
          <a:p>
            <a:endParaRPr lang="en-US" dirty="0"/>
          </a:p>
          <a:p>
            <a:r>
              <a:rPr lang="en-US" dirty="0">
                <a:solidFill>
                  <a:schemeClr val="bg1"/>
                </a:solidFill>
              </a:rPr>
              <a:t>Sales@HYPACK.com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Help@HYPACK.com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(860) 635 - 1500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386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Left Menu Area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00FC3D-951B-42F4-93B6-7A0F7C4ECD0C}" type="slidenum">
              <a:rPr lang="fr-FR" altLang="en-US" smtClean="0"/>
              <a:pPr>
                <a:defRPr/>
              </a:pPr>
              <a:t>4</a:t>
            </a:fld>
            <a:endParaRPr lang="fr-FR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69" y="1271398"/>
            <a:ext cx="2076450" cy="51149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Oval 7"/>
          <p:cNvSpPr/>
          <p:nvPr/>
        </p:nvSpPr>
        <p:spPr>
          <a:xfrm>
            <a:off x="2372008" y="2417274"/>
            <a:ext cx="305411" cy="344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 bwMode="auto">
          <a:xfrm>
            <a:off x="3539905" y="2333792"/>
            <a:ext cx="2618322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Remove File from Session</a:t>
            </a:r>
          </a:p>
        </p:txBody>
      </p:sp>
      <p:cxnSp>
        <p:nvCxnSpPr>
          <p:cNvPr id="11" name="Straight Arrow Connector 10"/>
          <p:cNvCxnSpPr>
            <a:stCxn id="9" idx="1"/>
            <a:endCxn id="8" idx="6"/>
          </p:cNvCxnSpPr>
          <p:nvPr/>
        </p:nvCxnSpPr>
        <p:spPr>
          <a:xfrm flipH="1">
            <a:off x="2677419" y="2502342"/>
            <a:ext cx="862486" cy="869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00177" y="4385506"/>
            <a:ext cx="2243023" cy="2018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 bwMode="auto">
          <a:xfrm>
            <a:off x="3539905" y="5195639"/>
            <a:ext cx="3762803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Common HYPACK Tool set to edit data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743200" y="5394966"/>
            <a:ext cx="86248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20163" b="46253"/>
          <a:stretch/>
        </p:blipFill>
        <p:spPr>
          <a:xfrm>
            <a:off x="3542026" y="2975713"/>
            <a:ext cx="5087341" cy="6092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ounded Rectangle 15"/>
          <p:cNvSpPr/>
          <p:nvPr/>
        </p:nvSpPr>
        <p:spPr>
          <a:xfrm>
            <a:off x="500177" y="3087947"/>
            <a:ext cx="2243023" cy="8973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15" idx="1"/>
            <a:endCxn id="16" idx="3"/>
          </p:cNvCxnSpPr>
          <p:nvPr/>
        </p:nvCxnSpPr>
        <p:spPr>
          <a:xfrm flipH="1">
            <a:off x="2743200" y="3280319"/>
            <a:ext cx="798826" cy="2562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auto">
          <a:xfrm>
            <a:off x="3539905" y="3636630"/>
            <a:ext cx="5089462" cy="58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Tabs to view the data can be directly accessed or selected through the menu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0177" y="3985254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480867" y="1701929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 bwMode="auto">
          <a:xfrm>
            <a:off x="3539905" y="1691871"/>
            <a:ext cx="2392299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Open and Save Session</a:t>
            </a:r>
          </a:p>
        </p:txBody>
      </p:sp>
      <p:cxnSp>
        <p:nvCxnSpPr>
          <p:cNvPr id="27" name="Straight Arrow Connector 26"/>
          <p:cNvCxnSpPr>
            <a:stCxn id="26" idx="1"/>
          </p:cNvCxnSpPr>
          <p:nvPr/>
        </p:nvCxnSpPr>
        <p:spPr>
          <a:xfrm flipH="1">
            <a:off x="2700655" y="1860421"/>
            <a:ext cx="839250" cy="725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 bwMode="auto">
          <a:xfrm>
            <a:off x="3605686" y="4479733"/>
            <a:ext cx="5023681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tools for Contouring and Sorting in the Editor</a:t>
            </a:r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flipH="1" flipV="1">
            <a:off x="2743200" y="4219951"/>
            <a:ext cx="862486" cy="4283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61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5D7B365-D54B-485A-936B-CE7200977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3" y="2872510"/>
            <a:ext cx="4632335" cy="3221768"/>
          </a:xfrm>
          <a:prstGeom prst="rect">
            <a:avLst/>
          </a:prstGeom>
        </p:spPr>
      </p:pic>
      <p:sp>
        <p:nvSpPr>
          <p:cNvPr id="47107" name="Text Box 1">
            <a:extLst>
              <a:ext uri="{FF2B5EF4-FFF2-40B4-BE49-F238E27FC236}">
                <a16:creationId xmlns="" xmlns:a16="http://schemas.microsoft.com/office/drawing/2014/main" id="{3AE330E7-F154-4A51-AA0A-2E8CCDA3E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256506"/>
            <a:ext cx="8229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4163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en-US" altLang="en-US" sz="1800" b="1" dirty="0">
                <a:solidFill>
                  <a:schemeClr val="bg2"/>
                </a:solidFill>
                <a:latin typeface="+mj-lt"/>
              </a:rPr>
              <a:t>MAG EDIT Supports:</a:t>
            </a:r>
          </a:p>
          <a:p>
            <a:pPr lvl="1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Stand-alone magnetometers.</a:t>
            </a:r>
          </a:p>
          <a:p>
            <a:pPr lvl="1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Stand-alone magnetometers with IGRF corrections.</a:t>
            </a:r>
          </a:p>
          <a:p>
            <a:pPr lvl="1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Sea magnetometer with Shore Based magnetometer, both with IGRF corrections.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="" xmlns:a16="http://schemas.microsoft.com/office/drawing/2014/main" id="{AB6DF7A5-AEDD-4DE7-A03B-5D487EF91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8946" y="3509818"/>
            <a:ext cx="1676399" cy="889930"/>
          </a:xfrm>
          <a:prstGeom prst="rect">
            <a:avLst/>
          </a:prstGeom>
          <a:noFill/>
          <a:ln w="5508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20486" name="Picture 6">
            <a:extLst>
              <a:ext uri="{FF2B5EF4-FFF2-40B4-BE49-F238E27FC236}">
                <a16:creationId xmlns="" xmlns:a16="http://schemas.microsoft.com/office/drawing/2014/main" id="{C080229B-7375-4BA1-BB3E-D4799A157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" y="3409156"/>
            <a:ext cx="2473326" cy="198118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5">
            <a:extLst>
              <a:ext uri="{FF2B5EF4-FFF2-40B4-BE49-F238E27FC236}">
                <a16:creationId xmlns="" xmlns:a16="http://schemas.microsoft.com/office/drawing/2014/main" id="{261FC162-425F-438E-8D27-5B3BEDDFB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1950" y="194468"/>
            <a:ext cx="59880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Magnetometer Editing</a:t>
            </a:r>
            <a:endParaRPr lang="en-US" altLang="en-US" sz="4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DC498D7-BA57-46D7-9F4E-1C14EB8F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5"/>
          <a:stretch/>
        </p:blipFill>
        <p:spPr>
          <a:xfrm>
            <a:off x="347472" y="1209355"/>
            <a:ext cx="5301674" cy="4439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2466" name="Title 1">
            <a:extLst>
              <a:ext uri="{FF2B5EF4-FFF2-40B4-BE49-F238E27FC236}">
                <a16:creationId xmlns="" xmlns:a16="http://schemas.microsoft.com/office/drawing/2014/main" id="{5EE73419-0827-42EA-A903-72037DC5C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Shore Data Tools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="" xmlns:a16="http://schemas.microsoft.com/office/drawing/2014/main" id="{FA86327F-0F89-4CD1-9737-F0B992E02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5869214"/>
            <a:ext cx="6626225" cy="6651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IAGA positions are provided in co-latitude: the difference between the latitude and 90°</a:t>
            </a:r>
          </a:p>
        </p:txBody>
      </p:sp>
      <p:sp>
        <p:nvSpPr>
          <p:cNvPr id="62469" name="TextBox 5">
            <a:extLst>
              <a:ext uri="{FF2B5EF4-FFF2-40B4-BE49-F238E27FC236}">
                <a16:creationId xmlns="" xmlns:a16="http://schemas.microsoft.com/office/drawing/2014/main" id="{4089E669-C008-4CA9-AF93-6981001B1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787" y="1958976"/>
            <a:ext cx="3384550" cy="2411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time shift to accommodate the distance between the boat and shore station. If shore data is at a different time interval than the raw data, the MAGNETOMETER EDITOR interpolates the shore data to calculate values to match the raw data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25A57C12-072C-475B-AF6A-9B9EA0BCCCED}"/>
              </a:ext>
            </a:extLst>
          </p:cNvPr>
          <p:cNvCxnSpPr>
            <a:cxnSpLocks/>
            <a:stCxn id="62469" idx="1"/>
          </p:cNvCxnSpPr>
          <p:nvPr/>
        </p:nvCxnSpPr>
        <p:spPr>
          <a:xfrm flipH="1">
            <a:off x="4729018" y="3164683"/>
            <a:ext cx="936769" cy="832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471" name="TextBox 10">
            <a:extLst>
              <a:ext uri="{FF2B5EF4-FFF2-40B4-BE49-F238E27FC236}">
                <a16:creationId xmlns="" xmlns:a16="http://schemas.microsoft.com/office/drawing/2014/main" id="{BBE8D193-FA07-4E83-A625-4A3627415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4478338"/>
            <a:ext cx="3168650" cy="6647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elevation is provided for IAGA stations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74AFB270-FF38-40D2-B006-515F69CDA955}"/>
              </a:ext>
            </a:extLst>
          </p:cNvPr>
          <p:cNvCxnSpPr>
            <a:cxnSpLocks/>
            <a:stCxn id="62471" idx="1"/>
          </p:cNvCxnSpPr>
          <p:nvPr/>
        </p:nvCxnSpPr>
        <p:spPr>
          <a:xfrm flipH="1" flipV="1">
            <a:off x="2998309" y="3877898"/>
            <a:ext cx="2761141" cy="9328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65F3764C-EA8C-4773-88F9-180898E38E87}"/>
              </a:ext>
            </a:extLst>
          </p:cNvPr>
          <p:cNvCxnSpPr/>
          <p:nvPr/>
        </p:nvCxnSpPr>
        <p:spPr>
          <a:xfrm flipH="1" flipV="1">
            <a:off x="1847273" y="2697018"/>
            <a:ext cx="73891" cy="31721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57774B8E-D116-4151-BEEF-ED730EF2EE41}"/>
              </a:ext>
            </a:extLst>
          </p:cNvPr>
          <p:cNvSpPr/>
          <p:nvPr/>
        </p:nvSpPr>
        <p:spPr>
          <a:xfrm>
            <a:off x="563418" y="2392218"/>
            <a:ext cx="4488873" cy="323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Session Methodology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 bwMode="auto">
          <a:xfrm>
            <a:off x="705026" y="1665838"/>
            <a:ext cx="7411348" cy="424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HYPACK 2020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Magedit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reads HYPACK Raw files and saves to XYZ or a Session File per line with a LOG File.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XYZ data can be taken into the TIN MODEL program to generate a color filled DXF or 3d Displays.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new Session file is a BINARY file which contains the corrections and raw information to allow users to visualize the corrections applied.</a:t>
            </a: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Using the Binary file format the file size is smaller and loads quicker while containing more information. </a:t>
            </a:r>
          </a:p>
        </p:txBody>
      </p:sp>
    </p:spTree>
    <p:extLst>
      <p:ext uri="{BB962C8B-B14F-4D97-AF65-F5344CB8AC3E}">
        <p14:creationId xmlns:p14="http://schemas.microsoft.com/office/powerpoint/2010/main" val="15819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941"/>
          <a:stretch/>
        </p:blipFill>
        <p:spPr>
          <a:xfrm>
            <a:off x="247856" y="1593410"/>
            <a:ext cx="8582636" cy="46829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155" name="Text Box 1">
            <a:extLst>
              <a:ext uri="{FF2B5EF4-FFF2-40B4-BE49-F238E27FC236}">
                <a16:creationId xmlns="" xmlns:a16="http://schemas.microsoft.com/office/drawing/2014/main" id="{AEE5C042-C2F0-4E4D-948D-B992D14F9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5888"/>
            <a:ext cx="39957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Editing Tools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="" xmlns:a16="http://schemas.microsoft.com/office/drawing/2014/main" id="{AF13513D-A9FE-4E70-9A2F-01CA4FE32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707" y="5148138"/>
            <a:ext cx="3505200" cy="3651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fr-FR" altLang="en-US" sz="1800" b="1" dirty="0">
                <a:solidFill>
                  <a:srgbClr val="FFFFFF"/>
                </a:solidFill>
                <a:latin typeface="Calibri" panose="020F0502020204030204" pitchFamily="34" charset="0"/>
              </a:rPr>
              <a:t>Gamma values in Profile </a:t>
            </a:r>
            <a:r>
              <a:rPr lang="fr-FR" altLang="en-US" sz="18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Window</a:t>
            </a:r>
            <a:endParaRPr lang="fr-FR" altLang="en-US" sz="1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59429" y="1955549"/>
            <a:ext cx="195296" cy="2263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18309" y="2572086"/>
            <a:ext cx="4606834" cy="21858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>
            <a:stCxn id="3" idx="2"/>
          </p:cNvCxnSpPr>
          <p:nvPr/>
        </p:nvCxnSpPr>
        <p:spPr>
          <a:xfrm>
            <a:off x="2057077" y="2181885"/>
            <a:ext cx="816752" cy="3621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2745AE0-6EEF-4E42-A7E2-F117414DA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761" y="2761456"/>
            <a:ext cx="6797964" cy="3197796"/>
          </a:xfrm>
          <a:prstGeom prst="rect">
            <a:avLst/>
          </a:prstGeom>
        </p:spPr>
      </p:pic>
      <p:sp>
        <p:nvSpPr>
          <p:cNvPr id="51202" name="Text Box 1">
            <a:extLst>
              <a:ext uri="{FF2B5EF4-FFF2-40B4-BE49-F238E27FC236}">
                <a16:creationId xmlns="" xmlns:a16="http://schemas.microsoft.com/office/drawing/2014/main" id="{6E4A69C6-1C96-4037-8F10-84E7FF373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5888"/>
            <a:ext cx="88487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n-US" altLang="en-US" sz="3600" dirty="0">
                <a:solidFill>
                  <a:schemeClr val="bg1"/>
                </a:solidFill>
              </a:rPr>
              <a:t>Target Tool – Whole Magnetic Analysis</a:t>
            </a:r>
          </a:p>
        </p:txBody>
      </p:sp>
      <p:pic>
        <p:nvPicPr>
          <p:cNvPr id="148482" name="Picture 2">
            <a:extLst>
              <a:ext uri="{FF2B5EF4-FFF2-40B4-BE49-F238E27FC236}">
                <a16:creationId xmlns="" xmlns:a16="http://schemas.microsoft.com/office/drawing/2014/main" id="{95942573-C394-4160-AC99-5B5AA8C6B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2761456"/>
            <a:ext cx="1304925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Box 3">
            <a:extLst>
              <a:ext uri="{FF2B5EF4-FFF2-40B4-BE49-F238E27FC236}">
                <a16:creationId xmlns="" xmlns:a16="http://schemas.microsoft.com/office/drawing/2014/main" id="{33E69095-930E-45A6-B871-10C49B8AD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7" y="1441450"/>
            <a:ext cx="8456612" cy="123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target an area, click and drag with the left mouse button around the area you wish to mark.</a:t>
            </a:r>
          </a:p>
          <a:p>
            <a:pPr marL="342900" indent="-34290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Information about the target will appear in a new window.</a:t>
            </a:r>
          </a:p>
          <a:p>
            <a:pPr marL="342900" indent="-34290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“Mark Target” to save the data to the target database.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A141BE02-9C86-4921-B3D1-9551303BC7B4}"/>
              </a:ext>
            </a:extLst>
          </p:cNvPr>
          <p:cNvSpPr/>
          <p:nvPr/>
        </p:nvSpPr>
        <p:spPr>
          <a:xfrm>
            <a:off x="7601527" y="5652655"/>
            <a:ext cx="683492" cy="2401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360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000" tIns="45000" rIns="90000" bIns="45000"/>
      <a:lstStyle>
        <a:defPPr algn="l" eaLnBrk="1" hangingPunct="1">
          <a:spcBef>
            <a:spcPts val="638"/>
          </a:spcBef>
          <a:spcAft>
            <a:spcPct val="0"/>
          </a:spcAft>
          <a:buClr>
            <a:srgbClr val="FFFFFF"/>
          </a:buClr>
          <a:buSzPct val="45000"/>
          <a:buFont typeface="Arial" panose="020B0604020202020204" pitchFamily="34" charset="0"/>
          <a:buChar char="•"/>
          <a:defRPr sz="2000"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22198</TotalTime>
  <Words>1166</Words>
  <Application>Microsoft Office PowerPoint</Application>
  <PresentationFormat>On-screen Show (4:3)</PresentationFormat>
  <Paragraphs>206</Paragraphs>
  <Slides>36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Times New Roman</vt:lpstr>
      <vt:lpstr>Wingdings</vt:lpstr>
      <vt:lpstr>Microsoft YaHei</vt:lpstr>
      <vt:lpstr>Arial Unicode MS</vt:lpstr>
      <vt:lpstr>Calibri</vt:lpstr>
      <vt:lpstr>Lucida Grande</vt:lpstr>
      <vt:lpstr>Bell Gossett Eco</vt:lpstr>
      <vt:lpstr>Bell Gossett</vt:lpstr>
      <vt:lpstr>Magnetometer Editor</vt:lpstr>
      <vt:lpstr>PowerPoint Presentation</vt:lpstr>
      <vt:lpstr>Docking ability of Windows</vt:lpstr>
      <vt:lpstr>Left Menu Area</vt:lpstr>
      <vt:lpstr>PowerPoint Presentation</vt:lpstr>
      <vt:lpstr>Shore Data Tools</vt:lpstr>
      <vt:lpstr>New Session Methodology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Magedit – Generating Contour</vt:lpstr>
      <vt:lpstr>Magedit – Sorting Routines</vt:lpstr>
      <vt:lpstr>PowerPoint Presentation</vt:lpstr>
      <vt:lpstr>Raw Anomaly Allows Better Representation</vt:lpstr>
      <vt:lpstr>PowerPoint Presentation</vt:lpstr>
      <vt:lpstr>PowerPoint Presentation</vt:lpstr>
      <vt:lpstr>PowerPoint Presentation</vt:lpstr>
      <vt:lpstr>Thank You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334</cp:revision>
  <dcterms:created xsi:type="dcterms:W3CDTF">2014-07-07T18:31:44Z</dcterms:created>
  <dcterms:modified xsi:type="dcterms:W3CDTF">2020-01-20T14:37:19Z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